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6"/>
  </p:notesMasterIdLst>
  <p:sldIdLst>
    <p:sldId id="292" r:id="rId4"/>
    <p:sldId id="266" r:id="rId5"/>
    <p:sldId id="290" r:id="rId6"/>
    <p:sldId id="257" r:id="rId7"/>
    <p:sldId id="258" r:id="rId8"/>
    <p:sldId id="286" r:id="rId9"/>
    <p:sldId id="284" r:id="rId10"/>
    <p:sldId id="285" r:id="rId11"/>
    <p:sldId id="275" r:id="rId12"/>
    <p:sldId id="262" r:id="rId13"/>
    <p:sldId id="276" r:id="rId14"/>
    <p:sldId id="278" r:id="rId15"/>
    <p:sldId id="279" r:id="rId16"/>
    <p:sldId id="280" r:id="rId17"/>
    <p:sldId id="264" r:id="rId18"/>
    <p:sldId id="283" r:id="rId19"/>
    <p:sldId id="270" r:id="rId20"/>
    <p:sldId id="271" r:id="rId21"/>
    <p:sldId id="281" r:id="rId22"/>
    <p:sldId id="287" r:id="rId23"/>
    <p:sldId id="272" r:id="rId24"/>
    <p:sldId id="27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18" autoAdjust="0"/>
    <p:restoredTop sz="94660"/>
  </p:normalViewPr>
  <p:slideViewPr>
    <p:cSldViewPr>
      <p:cViewPr varScale="1">
        <p:scale>
          <a:sx n="39" d="100"/>
          <a:sy n="39" d="100"/>
        </p:scale>
        <p:origin x="-127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png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wmf"/><Relationship Id="rId1" Type="http://schemas.openxmlformats.org/officeDocument/2006/relationships/image" Target="../media/image15.png"/><Relationship Id="rId4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image" Target="../media/image13.wmf"/><Relationship Id="rId1" Type="http://schemas.openxmlformats.org/officeDocument/2006/relationships/image" Target="../media/image21.png"/><Relationship Id="rId6" Type="http://schemas.openxmlformats.org/officeDocument/2006/relationships/image" Target="../media/image16.wmf"/><Relationship Id="rId5" Type="http://schemas.openxmlformats.org/officeDocument/2006/relationships/image" Target="../media/image23.png"/><Relationship Id="rId4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8.wmf"/><Relationship Id="rId1" Type="http://schemas.openxmlformats.org/officeDocument/2006/relationships/image" Target="../media/image23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501852-2438-4E81-AD98-698DEB64890F}" type="datetimeFigureOut">
              <a:rPr lang="en-US" smtClean="0"/>
              <a:pPr/>
              <a:t>8/30/2013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17A16F-4797-4940-8FCF-92EFB25415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016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5AAE9D-67F5-4DFC-897C-89D9A37BA59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444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7A16F-4797-4940-8FCF-92EFB25415E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293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DE5-1DC7-45E8-BBD9-74D91D7D3F6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2856-AC6F-4D38-ADE5-9974D811F5C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437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DE5-1DC7-45E8-BBD9-74D91D7D3F6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2856-AC6F-4D38-ADE5-9974D811F5C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991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DE5-1DC7-45E8-BBD9-74D91D7D3F6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2856-AC6F-4D38-ADE5-9974D811F5C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1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DE5-1DC7-45E8-BBD9-74D91D7D3F6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2856-AC6F-4D38-ADE5-9974D811F5C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195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DE5-1DC7-45E8-BBD9-74D91D7D3F6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2856-AC6F-4D38-ADE5-9974D811F5C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892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DE5-1DC7-45E8-BBD9-74D91D7D3F6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2856-AC6F-4D38-ADE5-9974D811F5C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693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DE5-1DC7-45E8-BBD9-74D91D7D3F6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2856-AC6F-4D38-ADE5-9974D811F5C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775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DE5-1DC7-45E8-BBD9-74D91D7D3F6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2856-AC6F-4D38-ADE5-9974D811F5C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284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DE5-1DC7-45E8-BBD9-74D91D7D3F6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2856-AC6F-4D38-ADE5-9974D811F5C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152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DE5-1DC7-45E8-BBD9-74D91D7D3F6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2856-AC6F-4D38-ADE5-9974D811F5C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392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DE5-1DC7-45E8-BBD9-74D91D7D3F6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2856-AC6F-4D38-ADE5-9974D811F5C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773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1178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5630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6232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8721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4329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5743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8698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5622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7199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0580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98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chemeClr val="accent2">
              <a:lumMod val="40000"/>
              <a:lumOff val="60000"/>
            </a:schemeClr>
          </a:fgClr>
          <a:bgClr>
            <a:schemeClr val="accent1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18DE5-1DC7-45E8-BBD9-74D91D7D3F6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8/30/2013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392856-AC6F-4D38-ADE5-9974D811F5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358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8/30/2013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971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3.xml"/><Relationship Id="rId6" Type="http://schemas.microsoft.com/office/2007/relationships/hdphoto" Target="../media/hdphoto1.wdp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7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8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7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10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8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1.gif"/><Relationship Id="rId4" Type="http://schemas.openxmlformats.org/officeDocument/2006/relationships/image" Target="../media/image18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ফ\New folder\[wallcoo.com]_2560x1600_Widescreen_Beach_wallpaper_1EP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33400" y="915650"/>
            <a:ext cx="8305800" cy="1446550"/>
          </a:xfrm>
          <a:prstGeom prst="rect">
            <a:avLst/>
          </a:prstGeom>
          <a:noFill/>
          <a:ln w="0" cap="flat" cmpd="thinThick">
            <a:noFill/>
            <a:prstDash val="solid"/>
            <a:round/>
          </a:ln>
          <a:effectLst>
            <a:innerShdw blurRad="63500" dist="50800" dir="10800000">
              <a:srgbClr val="002060">
                <a:alpha val="50000"/>
              </a:srgb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8800" b="1" dirty="0" smtClean="0">
                <a:solidFill>
                  <a:srgbClr val="FF0000"/>
                </a:solidFill>
              </a:rPr>
              <a:t>শু</a:t>
            </a:r>
            <a:r>
              <a:rPr lang="bn-BD" sz="8800" b="1" dirty="0" smtClean="0">
                <a:solidFill>
                  <a:srgbClr val="00B050"/>
                </a:solidFill>
              </a:rPr>
              <a:t>ভে</a:t>
            </a:r>
            <a:r>
              <a:rPr lang="bn-BD" sz="8800" b="1" dirty="0" smtClean="0">
                <a:solidFill>
                  <a:srgbClr val="FFFF00"/>
                </a:solidFill>
              </a:rPr>
              <a:t>চ্ছা</a:t>
            </a:r>
            <a:r>
              <a:rPr lang="bn-BD" sz="8800" b="1" dirty="0"/>
              <a:t> </a:t>
            </a:r>
            <a:r>
              <a:rPr lang="bn-BD" sz="8800" b="1" dirty="0" smtClean="0">
                <a:solidFill>
                  <a:srgbClr val="FF33CC"/>
                </a:solidFill>
              </a:rPr>
              <a:t>স্বা</a:t>
            </a:r>
            <a:r>
              <a:rPr lang="bn-BD" sz="8800" b="1" dirty="0" smtClean="0">
                <a:solidFill>
                  <a:srgbClr val="00B0F0"/>
                </a:solidFill>
              </a:rPr>
              <a:t>গ</a:t>
            </a:r>
            <a:r>
              <a:rPr lang="bn-BD" sz="8800" b="1" dirty="0" smtClean="0">
                <a:solidFill>
                  <a:srgbClr val="FFC000"/>
                </a:solidFill>
              </a:rPr>
              <a:t>ত</a:t>
            </a:r>
            <a:r>
              <a:rPr lang="bn-BD" sz="8800" b="1" dirty="0" smtClean="0">
                <a:solidFill>
                  <a:srgbClr val="C00000"/>
                </a:solidFill>
              </a:rPr>
              <a:t>ম</a:t>
            </a:r>
          </a:p>
        </p:txBody>
      </p:sp>
      <p:pic>
        <p:nvPicPr>
          <p:cNvPr id="4099" name="Picture 3" descr="E:\Atia\ICT-Hazrat\Flowers\flowers1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09800"/>
            <a:ext cx="3657600" cy="4420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Atia\ICT-Hazrat\Flowers\Bismallah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76225"/>
            <a:ext cx="7086600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E:\ফ\New folder\2\6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8565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0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4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833 -1.02222 " pathEditMode="relative" rAng="0" ptsTypes="AA">
                                      <p:cBhvr>
                                        <p:cTn id="1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-5111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96532E-6 L -0.65 -1.96532E-6 " pathEditMode="relative" rAng="0" ptsTypes="AA">
                                      <p:cBhvr>
                                        <p:cTn id="1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00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1.96532E-6 L 0.53333 0.0111 " pathEditMode="relative" rAng="0" ptsTypes="AA">
                                      <p:cBhvr>
                                        <p:cTn id="1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67" y="5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67000" y="552271"/>
            <a:ext cx="3924300" cy="1200329"/>
          </a:xfrm>
          <a:prstGeom prst="rect">
            <a:avLst/>
          </a:prstGeom>
          <a:pattFill prst="openDmnd">
            <a:fgClr>
              <a:schemeClr val="accent3">
                <a:lumMod val="60000"/>
                <a:lumOff val="40000"/>
              </a:schemeClr>
            </a:fgClr>
            <a:bgClr>
              <a:schemeClr val="bg1"/>
            </a:bgClr>
          </a:pattFill>
          <a:ln w="15875"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পরিচিতি</a:t>
            </a:r>
            <a:endParaRPr lang="en-US" sz="7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895350" y="1600200"/>
            <a:ext cx="7467600" cy="3810000"/>
          </a:xfrm>
          <a:prstGeom prst="horizontalScroll">
            <a:avLst/>
          </a:prstGeom>
          <a:pattFill prst="openDmnd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44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মোঃ হজরত আলী ফকির</a:t>
            </a:r>
            <a:endParaRPr lang="en-US" sz="4400" b="1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lvl="0" algn="ctr"/>
            <a:r>
              <a:rPr lang="bn-BD" sz="36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সহকারী শিক্ষক (কম্পিউটার)</a:t>
            </a:r>
            <a:r>
              <a:rPr lang="bn-BD" sz="44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4000" b="1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lvl="0" algn="ctr"/>
            <a:r>
              <a:rPr lang="bn-BD" sz="40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পুনট বালিকা উচ্চ বিদ্যালয়</a:t>
            </a:r>
          </a:p>
          <a:p>
            <a:pPr lvl="0" algn="ctr"/>
            <a:r>
              <a:rPr lang="bn-BD" sz="36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কালাই , জয়পুরহাট।</a:t>
            </a:r>
          </a:p>
          <a:p>
            <a:pPr lvl="0" algn="ctr"/>
            <a:r>
              <a:rPr lang="bn-BD" sz="36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আইডি নং ১৯ ।</a:t>
            </a:r>
          </a:p>
        </p:txBody>
      </p:sp>
      <p:pic>
        <p:nvPicPr>
          <p:cNvPr id="8" name="Picture 7" descr="b-iof.gif"/>
          <p:cNvPicPr>
            <a:picLocks noChangeAspect="1"/>
          </p:cNvPicPr>
          <p:nvPr/>
        </p:nvPicPr>
        <p:blipFill>
          <a:blip r:embed="rId2">
            <a:lum contrast="40000"/>
          </a:blip>
          <a:stretch>
            <a:fillRect/>
          </a:stretch>
        </p:blipFill>
        <p:spPr>
          <a:xfrm>
            <a:off x="7391400" y="4648200"/>
            <a:ext cx="1438275" cy="1438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752600" y="1981200"/>
            <a:ext cx="5486400" cy="3429000"/>
            <a:chOff x="1752600" y="2286000"/>
            <a:chExt cx="5486400" cy="3429000"/>
          </a:xfrm>
        </p:grpSpPr>
        <p:sp>
          <p:nvSpPr>
            <p:cNvPr id="4" name="Horizontal Scroll 3"/>
            <p:cNvSpPr/>
            <p:nvPr/>
          </p:nvSpPr>
          <p:spPr>
            <a:xfrm rot="5400000">
              <a:off x="2781300" y="1257300"/>
              <a:ext cx="3429000" cy="5486400"/>
            </a:xfrm>
            <a:prstGeom prst="horizontalScroll">
              <a:avLst/>
            </a:prstGeom>
            <a:pattFill prst="lgGrid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362200" y="3015005"/>
              <a:ext cx="4343400" cy="2623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b="1" dirty="0">
                  <a:latin typeface="NikoshLightBAN" pitchFamily="2" charset="0"/>
                  <a:cs typeface="NikoshLightBAN" pitchFamily="2" charset="0"/>
                </a:rPr>
                <a:t>শ্রেণী- সপ্তম</a:t>
              </a:r>
              <a:endParaRPr lang="en-US" sz="2400" b="1" dirty="0">
                <a:latin typeface="NikoshLightBAN" pitchFamily="2" charset="0"/>
                <a:cs typeface="NikoshLightBAN" pitchFamily="2" charset="0"/>
              </a:endParaRPr>
            </a:p>
            <a:p>
              <a:pPr algn="ctr"/>
              <a:endParaRPr lang="en-US" sz="1050" b="1" dirty="0">
                <a:latin typeface="NikoshLightBAN" pitchFamily="2" charset="0"/>
                <a:cs typeface="NikoshLightBAN" pitchFamily="2" charset="0"/>
              </a:endParaRPr>
            </a:p>
            <a:p>
              <a:pPr algn="ctr"/>
              <a:r>
                <a:rPr lang="bn-BD" sz="2000" b="1" dirty="0">
                  <a:latin typeface="NikoshLightBAN" pitchFamily="2" charset="0"/>
                  <a:cs typeface="NikoshLightBAN" pitchFamily="2" charset="0"/>
                </a:rPr>
                <a:t>বিষয়</a:t>
              </a:r>
              <a:r>
                <a:rPr lang="en-US" sz="2000" b="1" dirty="0">
                  <a:latin typeface="NikoshLightBAN" pitchFamily="2" charset="0"/>
                  <a:cs typeface="NikoshLightBAN" pitchFamily="2" charset="0"/>
                </a:rPr>
                <a:t>- </a:t>
              </a:r>
              <a:r>
                <a:rPr lang="bn-BD" sz="2000" b="1" dirty="0">
                  <a:latin typeface="NikoshLightBAN" pitchFamily="2" charset="0"/>
                  <a:cs typeface="NikoshLightBAN" pitchFamily="2" charset="0"/>
                </a:rPr>
                <a:t>গণিত</a:t>
              </a:r>
            </a:p>
            <a:p>
              <a:pPr algn="ctr"/>
              <a:endParaRPr lang="en-US" sz="600" b="1" dirty="0">
                <a:latin typeface="NikoshLightBAN" pitchFamily="2" charset="0"/>
                <a:cs typeface="NikoshLightBAN" pitchFamily="2" charset="0"/>
              </a:endParaRPr>
            </a:p>
            <a:p>
              <a:pPr algn="ctr"/>
              <a:r>
                <a:rPr lang="bn-BD" sz="2000" b="1" dirty="0">
                  <a:latin typeface="NikoshLightBAN" pitchFamily="2" charset="0"/>
                  <a:cs typeface="NikoshLightBAN" pitchFamily="2" charset="0"/>
                </a:rPr>
                <a:t>অধ্যায় </a:t>
              </a:r>
              <a:r>
                <a:rPr lang="en-US" sz="2000" b="1" dirty="0">
                  <a:latin typeface="NikoshLightBAN" pitchFamily="2" charset="0"/>
                  <a:cs typeface="NikoshLightBAN" pitchFamily="2" charset="0"/>
                </a:rPr>
                <a:t>- </a:t>
              </a:r>
              <a:r>
                <a:rPr lang="bn-BD" b="1" dirty="0">
                  <a:latin typeface="NikoshLightBAN" pitchFamily="2" charset="0"/>
                  <a:cs typeface="NikoshLightBAN" pitchFamily="2" charset="0"/>
                </a:rPr>
                <a:t>বীজগণিতীয়</a:t>
              </a:r>
              <a:endParaRPr lang="bn-BD" sz="2800" b="1" dirty="0">
                <a:latin typeface="NikoshLightBAN" pitchFamily="2" charset="0"/>
                <a:cs typeface="NikoshLightBAN" pitchFamily="2" charset="0"/>
              </a:endParaRPr>
            </a:p>
            <a:p>
              <a:pPr algn="ctr"/>
              <a:r>
                <a:rPr lang="bn-BD" sz="2800" b="1" dirty="0">
                  <a:latin typeface="NikoshBAN" pitchFamily="2" charset="0"/>
                  <a:cs typeface="NikoshBAN" pitchFamily="2" charset="0"/>
                </a:rPr>
                <a:t>       </a:t>
              </a:r>
              <a:r>
                <a:rPr lang="bn-BD" sz="2000" b="1" dirty="0">
                  <a:latin typeface="NikoshBAN" pitchFamily="2" charset="0"/>
                  <a:cs typeface="NikoshBAN" pitchFamily="2" charset="0"/>
                </a:rPr>
                <a:t>সূত্রাবলি ও প্রয়োগ</a:t>
              </a:r>
              <a:endParaRPr lang="bn-BD" sz="2800" b="1" dirty="0">
                <a:latin typeface="NikoshBAN" pitchFamily="2" charset="0"/>
                <a:cs typeface="NikoshBAN" pitchFamily="2" charset="0"/>
              </a:endParaRPr>
            </a:p>
            <a:p>
              <a:pPr algn="ctr"/>
              <a:endParaRPr lang="en-US" sz="900" b="1" dirty="0"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bn-BD" sz="2000" b="1" dirty="0">
                  <a:latin typeface="NikoshLightBAN" pitchFamily="2" charset="0"/>
                  <a:cs typeface="NikoshLightBAN" pitchFamily="2" charset="0"/>
                </a:rPr>
                <a:t>সময় – ৪০ মিনিট</a:t>
              </a:r>
            </a:p>
            <a:p>
              <a:pPr algn="ctr"/>
              <a:endParaRPr lang="bn-BD" sz="900" b="1" dirty="0">
                <a:latin typeface="NikoshLightBAN" pitchFamily="2" charset="0"/>
                <a:cs typeface="NikoshLightBAN" pitchFamily="2" charset="0"/>
              </a:endParaRPr>
            </a:p>
            <a:p>
              <a:pPr algn="ctr"/>
              <a:r>
                <a:rPr lang="bn-BD" b="1" dirty="0">
                  <a:latin typeface="NikoshLightBAN" pitchFamily="2" charset="0"/>
                  <a:cs typeface="NikoshLightBAN" pitchFamily="2" charset="0"/>
                </a:rPr>
                <a:t>তারিখ – ০৯-০২-২০১৩ ইং ।</a:t>
              </a:r>
            </a:p>
          </p:txBody>
        </p:sp>
      </p:grp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457200"/>
            <a:ext cx="6572250" cy="178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 descr="guestbk2.gif"/>
          <p:cNvPicPr>
            <a:picLocks noChangeAspect="1"/>
          </p:cNvPicPr>
          <p:nvPr/>
        </p:nvPicPr>
        <p:blipFill>
          <a:blip r:embed="rId3">
            <a:lum contrast="40000"/>
          </a:blip>
          <a:stretch>
            <a:fillRect/>
          </a:stretch>
        </p:blipFill>
        <p:spPr>
          <a:xfrm>
            <a:off x="7543800" y="5257800"/>
            <a:ext cx="8382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992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685800"/>
            <a:ext cx="8001000" cy="1862048"/>
          </a:xfrm>
          <a:prstGeom prst="rect">
            <a:avLst/>
          </a:prstGeom>
          <a:pattFill prst="lgGrid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11500" b="1" u="sng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b="1" u="sng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9691" y="3570237"/>
            <a:ext cx="9092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"/>
            </a:pPr>
            <a:endParaRPr lang="en-US" sz="6000" dirty="0"/>
          </a:p>
        </p:txBody>
      </p:sp>
      <p:sp>
        <p:nvSpPr>
          <p:cNvPr id="9" name="TextBox 8"/>
          <p:cNvSpPr txBox="1"/>
          <p:nvPr/>
        </p:nvSpPr>
        <p:spPr>
          <a:xfrm>
            <a:off x="609600" y="4078069"/>
            <a:ext cx="8001000" cy="646331"/>
          </a:xfrm>
          <a:prstGeom prst="rect">
            <a:avLst/>
          </a:prstGeom>
          <a:pattFill prst="lgGrid">
            <a:fgClr>
              <a:srgbClr val="00B0F0"/>
            </a:fgClr>
            <a:bgClr>
              <a:schemeClr val="accent6">
                <a:lumMod val="60000"/>
                <a:lumOff val="40000"/>
              </a:schemeClr>
            </a:bgClr>
          </a:patt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857250" indent="-857250">
              <a:buFont typeface="Wingdings" pitchFamily="2" charset="2"/>
              <a:buChar char=""/>
            </a:pPr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দুটি রাশি যোগফলের বর্গের সূত্র লিখতে পারবে।</a:t>
            </a:r>
            <a:r>
              <a:rPr lang="bn-BD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7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600" y="3149600"/>
            <a:ext cx="8001000" cy="707886"/>
          </a:xfrm>
          <a:prstGeom prst="rect">
            <a:avLst/>
          </a:prstGeom>
          <a:pattFill prst="dotGrid">
            <a:fgClr>
              <a:schemeClr val="accent3">
                <a:lumMod val="60000"/>
                <a:lumOff val="40000"/>
              </a:schemeClr>
            </a:fgClr>
            <a:bgClr>
              <a:schemeClr val="bg1"/>
            </a:bgClr>
          </a:patt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857250" indent="-857250">
              <a:buFont typeface="Wingdings" pitchFamily="2" charset="2"/>
              <a:buChar char=""/>
            </a:pP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রাশির বর্গ কি তা বলতে পারবে।</a:t>
            </a:r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8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" y="4930914"/>
            <a:ext cx="8001000" cy="707886"/>
          </a:xfrm>
          <a:prstGeom prst="rect">
            <a:avLst/>
          </a:prstGeom>
          <a:pattFill prst="lgGrid">
            <a:fgClr>
              <a:schemeClr val="accent3">
                <a:lumMod val="60000"/>
                <a:lumOff val="40000"/>
              </a:schemeClr>
            </a:fgClr>
            <a:bgClr>
              <a:schemeClr val="bg1"/>
            </a:bgClr>
          </a:patt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857250" indent="-857250">
              <a:buFont typeface="Wingdings" pitchFamily="2" charset="2"/>
              <a:buChar char=""/>
            </a:pP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সূত্রটির জ্যামিতিক ব্যাখ্যা করতে পারবে</a:t>
            </a:r>
            <a:r>
              <a:rPr lang="bn-BD" sz="2800" b="1" dirty="0" smtClean="0"/>
              <a:t>।</a:t>
            </a:r>
            <a:endParaRPr lang="en-US" sz="8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91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72835" y="555572"/>
            <a:ext cx="7391400" cy="1862048"/>
          </a:xfrm>
          <a:prstGeom prst="rect">
            <a:avLst/>
          </a:prstGeom>
          <a:pattFill prst="lgGrid">
            <a:fgClr>
              <a:srgbClr val="C00000"/>
            </a:fgClr>
            <a:bgClr>
              <a:schemeClr val="bg1"/>
            </a:bgClr>
          </a:pattFill>
          <a:ln w="34925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115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পূর্বজ্ঞান যাচাই</a:t>
            </a:r>
            <a:endParaRPr lang="en-US" sz="115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72835" y="2570020"/>
            <a:ext cx="7391400" cy="37338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482435" y="3041075"/>
            <a:ext cx="2590800" cy="2743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987635" y="3065320"/>
            <a:ext cx="2590800" cy="2743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9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8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 animBg="1"/>
      <p:bldP spid="9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14800" y="557550"/>
            <a:ext cx="1295400" cy="10156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রাশি</a:t>
            </a:r>
            <a:endParaRPr lang="en-US" sz="1100" dirty="0"/>
          </a:p>
        </p:txBody>
      </p:sp>
      <p:sp>
        <p:nvSpPr>
          <p:cNvPr id="6" name="Right Arrow 5"/>
          <p:cNvSpPr/>
          <p:nvPr/>
        </p:nvSpPr>
        <p:spPr>
          <a:xfrm>
            <a:off x="762000" y="557550"/>
            <a:ext cx="2133600" cy="10909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b="1" dirty="0">
                <a:latin typeface="NikoshBAN" pitchFamily="2" charset="0"/>
                <a:cs typeface="NikoshBAN" pitchFamily="2" charset="0"/>
              </a:rPr>
              <a:t>১মরাশি</a:t>
            </a:r>
            <a:endParaRPr lang="en-US" sz="1000" dirty="0"/>
          </a:p>
        </p:txBody>
      </p:sp>
      <p:sp>
        <p:nvSpPr>
          <p:cNvPr id="7" name="Right Arrow 6"/>
          <p:cNvSpPr/>
          <p:nvPr/>
        </p:nvSpPr>
        <p:spPr>
          <a:xfrm>
            <a:off x="685800" y="2057400"/>
            <a:ext cx="2133600" cy="1090950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২য়রাশি</a:t>
            </a:r>
            <a:endParaRPr lang="en-US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540927" y="3925332"/>
            <a:ext cx="2964273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রাশি দুটির গুণফল</a:t>
            </a:r>
            <a:endParaRPr lang="en-US" sz="800" dirty="0"/>
          </a:p>
        </p:txBody>
      </p:sp>
      <p:sp>
        <p:nvSpPr>
          <p:cNvPr id="9" name="Oval 8"/>
          <p:cNvSpPr/>
          <p:nvPr/>
        </p:nvSpPr>
        <p:spPr>
          <a:xfrm>
            <a:off x="6705600" y="2057400"/>
            <a:ext cx="990600" cy="10909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0" b="1" dirty="0" smtClean="0">
                <a:latin typeface="NikoshBAN" pitchFamily="2" charset="0"/>
                <a:cs typeface="NikoshBAN" pitchFamily="2" charset="0"/>
              </a:rPr>
              <a:t>b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6629400" y="533400"/>
            <a:ext cx="990600" cy="10909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0" b="1" dirty="0">
                <a:latin typeface="NikoshBAN" pitchFamily="2" charset="0"/>
                <a:cs typeface="NikoshBAN" pitchFamily="2" charset="0"/>
              </a:rPr>
              <a:t>a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6705600" y="3695700"/>
            <a:ext cx="990600" cy="10909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0" b="1" dirty="0" smtClean="0">
                <a:latin typeface="NikoshBAN" pitchFamily="2" charset="0"/>
                <a:cs typeface="NikoshBAN" pitchFamily="2" charset="0"/>
              </a:rPr>
              <a:t>b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5372100" y="3733800"/>
            <a:ext cx="990600" cy="109095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×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038600" y="3733800"/>
            <a:ext cx="990600" cy="109095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0" b="1" dirty="0">
                <a:latin typeface="NikoshBAN" pitchFamily="2" charset="0"/>
                <a:cs typeface="NikoshBAN" pitchFamily="2" charset="0"/>
              </a:rPr>
              <a:t>a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152900" y="2132687"/>
            <a:ext cx="1295400" cy="1015663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রাশি</a:t>
            </a:r>
            <a:endParaRPr lang="en-US" sz="1100" dirty="0"/>
          </a:p>
        </p:txBody>
      </p:sp>
      <p:sp>
        <p:nvSpPr>
          <p:cNvPr id="18" name="TextBox 17"/>
          <p:cNvSpPr txBox="1"/>
          <p:nvPr/>
        </p:nvSpPr>
        <p:spPr>
          <a:xfrm>
            <a:off x="533400" y="5371861"/>
            <a:ext cx="2336800" cy="10156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অর্থাৎ =</a:t>
            </a:r>
            <a:endParaRPr lang="en-US" sz="1100" dirty="0"/>
          </a:p>
        </p:txBody>
      </p:sp>
      <p:sp>
        <p:nvSpPr>
          <p:cNvPr id="20" name="Oval 19"/>
          <p:cNvSpPr/>
          <p:nvPr/>
        </p:nvSpPr>
        <p:spPr>
          <a:xfrm>
            <a:off x="3086100" y="5296237"/>
            <a:ext cx="990600" cy="1104563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0" b="1" dirty="0">
                <a:latin typeface="NikoshBAN" pitchFamily="2" charset="0"/>
                <a:cs typeface="NikoshBAN" pitchFamily="2" charset="0"/>
              </a:rPr>
              <a:t>a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4089400" y="5296237"/>
            <a:ext cx="990600" cy="10909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0" b="1" dirty="0" smtClean="0">
                <a:latin typeface="NikoshBAN" pitchFamily="2" charset="0"/>
                <a:cs typeface="NikoshBAN" pitchFamily="2" charset="0"/>
              </a:rPr>
              <a:t>b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410200" y="5371861"/>
            <a:ext cx="2362200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বর্গ একক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958557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6" grpId="1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8" grpId="0" animBg="1"/>
      <p:bldP spid="20" grpId="0" animBg="1"/>
      <p:bldP spid="21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1828800"/>
            <a:ext cx="4038600" cy="2514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09800" y="520700"/>
            <a:ext cx="4495800" cy="1015663"/>
          </a:xfrm>
          <a:prstGeom prst="rect">
            <a:avLst/>
          </a:prstGeom>
          <a:pattFill prst="lgGrid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চিত্রটি লক্ষ্য কর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62600" y="2578268"/>
            <a:ext cx="3200400" cy="1015663"/>
          </a:xfrm>
          <a:prstGeom prst="rect">
            <a:avLst/>
          </a:prstGeom>
          <a:pattFill prst="lgGrid">
            <a:fgClr>
              <a:schemeClr val="accent4">
                <a:lumMod val="60000"/>
                <a:lumOff val="40000"/>
              </a:schemeClr>
            </a:fgClr>
            <a:bgClr>
              <a:schemeClr val="bg1"/>
            </a:bgClr>
          </a:patt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আয়তক্ষেত্র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4876800"/>
            <a:ext cx="8305800" cy="707886"/>
          </a:xfrm>
          <a:prstGeom prst="rect">
            <a:avLst/>
          </a:prstGeom>
          <a:pattFill prst="pct25">
            <a:fgClr>
              <a:srgbClr val="C00000"/>
            </a:fgClr>
            <a:bgClr>
              <a:schemeClr val="bg1"/>
            </a:bgClr>
          </a:patt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আয়তক্ষেত্রের ক্ষেত্রফল = দৈর্ঘ্য 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×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প্রস্থ বর্গ একক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209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1371600"/>
            <a:ext cx="3200400" cy="304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334000" y="2578268"/>
            <a:ext cx="3200400" cy="1015663"/>
          </a:xfrm>
          <a:prstGeom prst="rect">
            <a:avLst/>
          </a:prstGeom>
          <a:pattFill prst="lgGrid">
            <a:fgClr>
              <a:schemeClr val="accent3">
                <a:lumMod val="60000"/>
                <a:lumOff val="40000"/>
              </a:schemeClr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বর্গক্ষেত্র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4876800"/>
            <a:ext cx="7848600" cy="707886"/>
          </a:xfrm>
          <a:prstGeom prst="rect">
            <a:avLst/>
          </a:prstGeom>
          <a:pattFill prst="lgGrid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বর্গক্ষেত্রের ক্ষেত্রফল =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×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 দৈর্ঘ্য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বর্গ একক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0022.gif"/>
          <p:cNvPicPr>
            <a:picLocks noChangeAspect="1"/>
          </p:cNvPicPr>
          <p:nvPr/>
        </p:nvPicPr>
        <p:blipFill>
          <a:blip r:embed="rId2">
            <a:lum bright="-10000" contrast="40000"/>
          </a:blip>
          <a:stretch>
            <a:fillRect/>
          </a:stretch>
        </p:blipFill>
        <p:spPr>
          <a:xfrm>
            <a:off x="381000" y="5791200"/>
            <a:ext cx="952500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76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1165" y="720804"/>
            <a:ext cx="7848600" cy="1107996"/>
          </a:xfrm>
          <a:prstGeom prst="rect">
            <a:avLst/>
          </a:prstGeom>
          <a:pattFill prst="lgGrid">
            <a:fgClr>
              <a:schemeClr val="accent2">
                <a:lumMod val="75000"/>
              </a:schemeClr>
            </a:fgClr>
            <a:bgClr>
              <a:schemeClr val="tx2">
                <a:lumMod val="20000"/>
                <a:lumOff val="80000"/>
              </a:schemeClr>
            </a:bgClr>
          </a:patt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b="1" u="sng" dirty="0" smtClean="0">
                <a:latin typeface="NikoshBAN" pitchFamily="2" charset="0"/>
                <a:cs typeface="NikoshBAN" pitchFamily="2" charset="0"/>
              </a:rPr>
              <a:t>‘সূত্রাবলি </a:t>
            </a:r>
            <a:r>
              <a:rPr lang="bn-BD" sz="6600" b="1" u="sng" dirty="0">
                <a:latin typeface="NikoshBAN" pitchFamily="2" charset="0"/>
                <a:cs typeface="NikoshBAN" pitchFamily="2" charset="0"/>
              </a:rPr>
              <a:t>ও </a:t>
            </a:r>
            <a:r>
              <a:rPr lang="bn-BD" sz="6600" b="1" u="sng" dirty="0" smtClean="0">
                <a:latin typeface="NikoshBAN" pitchFamily="2" charset="0"/>
                <a:cs typeface="NikoshBAN" pitchFamily="2" charset="0"/>
              </a:rPr>
              <a:t>প্রয়োগ’</a:t>
            </a:r>
            <a:endParaRPr lang="en-US" sz="66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1165" y="3207603"/>
            <a:ext cx="7848600" cy="830997"/>
          </a:xfrm>
          <a:prstGeom prst="rect">
            <a:avLst/>
          </a:prstGeom>
          <a:pattFill prst="lgGrid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রাশি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দুটির  গুণফল ,  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a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×</a:t>
            </a:r>
            <a:r>
              <a:rPr lang="bn-BD" sz="4000" dirty="0" smtClean="0"/>
              <a:t> </a:t>
            </a:r>
            <a:r>
              <a:rPr lang="en-US" sz="4000" b="1" dirty="0" smtClean="0"/>
              <a:t>b</a:t>
            </a:r>
            <a:r>
              <a:rPr lang="bn-BD" sz="4000" b="1" dirty="0" smtClean="0"/>
              <a:t> = </a:t>
            </a:r>
            <a:r>
              <a:rPr lang="en-US" sz="4800" b="1" dirty="0" err="1" smtClean="0"/>
              <a:t>ab</a:t>
            </a:r>
            <a:r>
              <a:rPr lang="en-US" sz="4800" b="1" dirty="0" smtClean="0"/>
              <a:t> </a:t>
            </a:r>
            <a:r>
              <a:rPr lang="bn-BD" sz="2800" b="1" dirty="0" smtClean="0"/>
              <a:t>বর্গ একক</a:t>
            </a:r>
            <a:r>
              <a:rPr lang="bn-BD" sz="2000" b="1" dirty="0" smtClean="0"/>
              <a:t> </a:t>
            </a:r>
            <a:endParaRPr lang="bn-BD" sz="2000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1165" y="2126159"/>
            <a:ext cx="7848600" cy="769441"/>
          </a:xfrm>
          <a:prstGeom prst="rect">
            <a:avLst/>
          </a:prstGeom>
          <a:pattFill prst="lgGrid">
            <a:fgClr>
              <a:schemeClr val="accent4">
                <a:lumMod val="75000"/>
              </a:schemeClr>
            </a:fgClr>
            <a:bgClr>
              <a:schemeClr val="bg1"/>
            </a:bgClr>
          </a:patt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b="1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দুটি </a:t>
            </a:r>
            <a:r>
              <a:rPr lang="bn-BD" sz="4400" b="1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রাশি যথাক্রমে  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a</a:t>
            </a:r>
            <a:r>
              <a:rPr lang="en-US" sz="4400" b="1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bn-BD" sz="44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</a:rPr>
              <a:t>b</a:t>
            </a:r>
            <a:endParaRPr lang="bn-BD" sz="4400" b="1" dirty="0" smtClean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1165" y="4343162"/>
            <a:ext cx="7848600" cy="1600438"/>
          </a:xfrm>
          <a:prstGeom prst="rect">
            <a:avLst/>
          </a:prstGeom>
          <a:pattFill prst="divot">
            <a:fgClr>
              <a:srgbClr val="002060"/>
            </a:fgClr>
            <a:bgClr>
              <a:schemeClr val="bg1"/>
            </a:bgClr>
          </a:patt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যদি দুটি একই  রাশি যথাক্রমে  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a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ও</a:t>
            </a:r>
            <a:r>
              <a:rPr lang="bn-BD" sz="4400" dirty="0" smtClean="0"/>
              <a:t> </a:t>
            </a:r>
            <a:r>
              <a:rPr lang="en-US" sz="4400" b="1" dirty="0" smtClean="0"/>
              <a:t>a 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হয়</a:t>
            </a:r>
          </a:p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তবে , </a:t>
            </a:r>
            <a:r>
              <a:rPr lang="bn-BD" sz="4400" b="1" dirty="0">
                <a:latin typeface="NikoshBAN" pitchFamily="2" charset="0"/>
                <a:cs typeface="NikoshBAN" pitchFamily="2" charset="0"/>
              </a:rPr>
              <a:t>গুণফল ,  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a ×</a:t>
            </a:r>
            <a:r>
              <a:rPr lang="bn-BD" sz="4400" dirty="0"/>
              <a:t> </a:t>
            </a:r>
            <a:r>
              <a:rPr lang="en-US" sz="4400" b="1" dirty="0" smtClean="0"/>
              <a:t>a</a:t>
            </a:r>
            <a:r>
              <a:rPr lang="bn-BD" sz="4400" b="1" dirty="0" smtClean="0"/>
              <a:t> </a:t>
            </a:r>
            <a:r>
              <a:rPr lang="bn-BD" sz="4400" b="1" dirty="0"/>
              <a:t>= </a:t>
            </a:r>
            <a:r>
              <a:rPr lang="en-US" sz="5400" b="1" dirty="0" smtClean="0"/>
              <a:t>a </a:t>
            </a:r>
            <a:r>
              <a:rPr lang="bn-BD" sz="3200" b="1" dirty="0"/>
              <a:t>বর্গ একক</a:t>
            </a:r>
            <a:r>
              <a:rPr lang="bn-BD" sz="4400" b="1" dirty="0"/>
              <a:t> </a:t>
            </a:r>
            <a:endParaRPr lang="bn-BD" sz="4400" b="1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406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399" y="5511225"/>
            <a:ext cx="8153401" cy="584775"/>
          </a:xfrm>
          <a:prstGeom prst="rect">
            <a:avLst/>
          </a:prstGeom>
          <a:pattFill prst="lgGrid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=১ম রাশির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বর্গ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+ ২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×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১ম রাশির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×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২য় রাশির+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২য়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রাশির বর্গ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594956"/>
            <a:ext cx="8153399" cy="1862048"/>
          </a:xfrm>
          <a:prstGeom prst="rect">
            <a:avLst/>
          </a:prstGeom>
          <a:pattFill prst="lgCheck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 w="127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115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সূত্র</a:t>
            </a:r>
            <a:endParaRPr lang="en-US" sz="115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399" y="4412159"/>
            <a:ext cx="8153401" cy="830997"/>
          </a:xfrm>
          <a:prstGeom prst="rect">
            <a:avLst/>
          </a:prstGeom>
          <a:pattFill prst="lgGrid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দুইটি রাশির যোগফলের বর্গ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2776717"/>
            <a:ext cx="8153400" cy="1323439"/>
          </a:xfrm>
          <a:prstGeom prst="rect">
            <a:avLst/>
          </a:prstGeom>
          <a:pattFill prst="dotGrid">
            <a:fgClr>
              <a:schemeClr val="accent5">
                <a:lumMod val="60000"/>
                <a:lumOff val="40000"/>
              </a:schemeClr>
            </a:fgClr>
            <a:bgClr>
              <a:schemeClr val="tx2">
                <a:lumMod val="10000"/>
                <a:lumOff val="90000"/>
              </a:schemeClr>
            </a:bgClr>
          </a:patt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400" b="1" dirty="0" smtClean="0">
              <a:solidFill>
                <a:schemeClr val="tx2"/>
              </a:solidFill>
              <a:latin typeface="NikoshLightBAN" pitchFamily="2" charset="0"/>
              <a:cs typeface="NikoshLightBAN" pitchFamily="2" charset="0"/>
            </a:endParaRPr>
          </a:p>
          <a:p>
            <a:r>
              <a:rPr lang="bn-BD" sz="3200" b="1" dirty="0" smtClean="0">
                <a:solidFill>
                  <a:schemeClr val="tx2"/>
                </a:solidFill>
                <a:latin typeface="NikoshLightBAN" pitchFamily="2" charset="0"/>
                <a:cs typeface="NikoshLightBAN" pitchFamily="2" charset="0"/>
              </a:rPr>
              <a:t>বীজগণিতীয়</a:t>
            </a:r>
            <a:r>
              <a:rPr lang="en-US" sz="3200" b="1" dirty="0" smtClean="0">
                <a:solidFill>
                  <a:schemeClr val="tx2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bn-BD" sz="3200" b="1" dirty="0" smtClean="0">
                <a:solidFill>
                  <a:schemeClr val="tx2"/>
                </a:solidFill>
                <a:latin typeface="NikoshLightBAN" pitchFamily="2" charset="0"/>
                <a:cs typeface="NikoshLightBAN" pitchFamily="2" charset="0"/>
              </a:rPr>
              <a:t>প্রতিক  দ্বারা প্রকাশিত যেকোন সাধারণ নিয়ম</a:t>
            </a:r>
            <a:r>
              <a:rPr lang="en-US" sz="3200" b="1" dirty="0" smtClean="0">
                <a:solidFill>
                  <a:schemeClr val="tx2"/>
                </a:solidFill>
                <a:latin typeface="NikoshLightBAN" pitchFamily="2" charset="0"/>
                <a:cs typeface="NikoshLightBAN" pitchFamily="2" charset="0"/>
              </a:rPr>
              <a:t> </a:t>
            </a:r>
            <a:endParaRPr lang="bn-BD" sz="4400" b="1" dirty="0" smtClean="0">
              <a:solidFill>
                <a:schemeClr val="tx2"/>
              </a:solidFill>
              <a:latin typeface="NikoshLightBAN" pitchFamily="2" charset="0"/>
              <a:cs typeface="NikoshLight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489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0" y="990600"/>
            <a:ext cx="4800600" cy="33528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Connector 3"/>
          <p:cNvCxnSpPr>
            <a:stCxn id="2" idx="3"/>
            <a:endCxn id="2" idx="1"/>
          </p:cNvCxnSpPr>
          <p:nvPr/>
        </p:nvCxnSpPr>
        <p:spPr>
          <a:xfrm flipH="1">
            <a:off x="1981200" y="2667000"/>
            <a:ext cx="48006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800600" y="990600"/>
            <a:ext cx="0" cy="33528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438400" y="1219200"/>
            <a:ext cx="19050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438400" y="2895600"/>
            <a:ext cx="19050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6823364" y="8382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D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524000" y="8382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A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89364" y="39624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B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840682" y="397258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C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138054" y="323487"/>
            <a:ext cx="505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364673" y="1699920"/>
            <a:ext cx="505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3106881" y="4505465"/>
            <a:ext cx="505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6951518" y="1505634"/>
            <a:ext cx="505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510645" y="291266"/>
            <a:ext cx="505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b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840682" y="3182034"/>
            <a:ext cx="505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b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763490" y="4495800"/>
            <a:ext cx="505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b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1371600" y="2869471"/>
            <a:ext cx="505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b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2779566" y="3089839"/>
            <a:ext cx="11603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R</a:t>
            </a:r>
            <a:endParaRPr lang="en-US" b="1" dirty="0"/>
          </a:p>
        </p:txBody>
      </p:sp>
      <p:sp>
        <p:nvSpPr>
          <p:cNvPr id="44" name="Rectangle 43"/>
          <p:cNvSpPr/>
          <p:nvPr/>
        </p:nvSpPr>
        <p:spPr>
          <a:xfrm>
            <a:off x="5105400" y="2930236"/>
            <a:ext cx="13716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5211040" y="3131081"/>
            <a:ext cx="11603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S</a:t>
            </a:r>
            <a:endParaRPr lang="en-US" b="1" dirty="0"/>
          </a:p>
        </p:txBody>
      </p:sp>
      <p:sp>
        <p:nvSpPr>
          <p:cNvPr id="46" name="Rectangle 45"/>
          <p:cNvSpPr/>
          <p:nvPr/>
        </p:nvSpPr>
        <p:spPr>
          <a:xfrm>
            <a:off x="5105400" y="1219199"/>
            <a:ext cx="13716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1066800" y="5248870"/>
            <a:ext cx="7041573" cy="923330"/>
          </a:xfrm>
          <a:prstGeom prst="rect">
            <a:avLst/>
          </a:prstGeom>
          <a:pattFill prst="lgGrid">
            <a:fgClr>
              <a:schemeClr val="accent3">
                <a:lumMod val="60000"/>
                <a:lumOff val="40000"/>
              </a:schemeClr>
            </a:fgClr>
            <a:bgClr>
              <a:schemeClr val="bg1"/>
            </a:bgClr>
          </a:patt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857250" indent="-857250">
              <a:buFont typeface="Wingdings" pitchFamily="2" charset="2"/>
              <a:buChar char=""/>
            </a:pPr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সূত্রটির 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‘</a:t>
            </a:r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জ্যামিতিক ব্যাখ্যা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’</a:t>
            </a:r>
            <a:endParaRPr lang="en-US" sz="115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11040" y="1444078"/>
            <a:ext cx="11603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P</a:t>
            </a:r>
            <a:endParaRPr lang="en-US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2765711" y="1444077"/>
            <a:ext cx="11603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Q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57715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 animBg="1"/>
      <p:bldP spid="19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0" grpId="0"/>
      <p:bldP spid="44" grpId="0" animBg="1"/>
      <p:bldP spid="45" grpId="0"/>
      <p:bldP spid="46" grpId="0" animBg="1"/>
      <p:bldP spid="49" grpId="0" animBg="1"/>
      <p:bldP spid="26" grpId="0"/>
      <p:bldP spid="4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81000"/>
            <a:ext cx="7620000" cy="830997"/>
          </a:xfrm>
          <a:prstGeom prst="rect">
            <a:avLst/>
          </a:prstGeom>
          <a:pattFill prst="lgGrid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এখানে চারটি 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ক্ষেত্র যথাক্রমে  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18359" y="1770696"/>
            <a:ext cx="1553441" cy="8963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3352800" y="1705561"/>
            <a:ext cx="1600201" cy="937868"/>
            <a:chOff x="2438400" y="2895600"/>
            <a:chExt cx="1905000" cy="1219200"/>
          </a:xfrm>
        </p:grpSpPr>
        <p:sp>
          <p:nvSpPr>
            <p:cNvPr id="7" name="Rectangle 6"/>
            <p:cNvSpPr/>
            <p:nvPr/>
          </p:nvSpPr>
          <p:spPr>
            <a:xfrm>
              <a:off x="2438400" y="2895600"/>
              <a:ext cx="1905000" cy="1219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779566" y="3089839"/>
              <a:ext cx="116031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smtClean="0"/>
                <a:t>R</a:t>
              </a:r>
              <a:endParaRPr lang="en-US" b="1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105400" y="3494369"/>
            <a:ext cx="3200400" cy="830997"/>
          </a:xfrm>
          <a:prstGeom prst="rect">
            <a:avLst/>
          </a:prstGeom>
          <a:pattFill prst="dotGrid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বর্গক্ষেত্র</a:t>
            </a:r>
            <a:endParaRPr lang="en-US" sz="4800" dirty="0"/>
          </a:p>
        </p:txBody>
      </p:sp>
      <p:grpSp>
        <p:nvGrpSpPr>
          <p:cNvPr id="16" name="Group 15"/>
          <p:cNvGrpSpPr/>
          <p:nvPr/>
        </p:nvGrpSpPr>
        <p:grpSpPr>
          <a:xfrm>
            <a:off x="3352800" y="3262747"/>
            <a:ext cx="1371600" cy="1219200"/>
            <a:chOff x="3352800" y="2542310"/>
            <a:chExt cx="1371600" cy="1219200"/>
          </a:xfrm>
        </p:grpSpPr>
        <p:sp>
          <p:nvSpPr>
            <p:cNvPr id="11" name="Rectangle 10"/>
            <p:cNvSpPr/>
            <p:nvPr/>
          </p:nvSpPr>
          <p:spPr>
            <a:xfrm>
              <a:off x="3352800" y="2542310"/>
              <a:ext cx="1371600" cy="1219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458440" y="2743155"/>
              <a:ext cx="116031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/>
                <a:t>S</a:t>
              </a:r>
              <a:endParaRPr lang="en-US" b="1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614919" y="1787391"/>
            <a:ext cx="11603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Q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105400" y="1784367"/>
            <a:ext cx="3200400" cy="707886"/>
          </a:xfrm>
          <a:prstGeom prst="rect">
            <a:avLst/>
          </a:prstGeom>
          <a:pattFill prst="lgGrid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আয়তক্ষেত্র</a:t>
            </a:r>
            <a:endParaRPr lang="en-US" sz="4000" dirty="0"/>
          </a:p>
        </p:txBody>
      </p:sp>
      <p:sp>
        <p:nvSpPr>
          <p:cNvPr id="18" name="TextBox 17"/>
          <p:cNvSpPr txBox="1"/>
          <p:nvPr/>
        </p:nvSpPr>
        <p:spPr>
          <a:xfrm>
            <a:off x="685800" y="5048071"/>
            <a:ext cx="7620000" cy="1200329"/>
          </a:xfrm>
          <a:prstGeom prst="rect">
            <a:avLst/>
          </a:prstGeom>
          <a:pattFill prst="openDmnd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আমরা জানি ,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আয়তক্ষেত্রের  </a:t>
            </a:r>
            <a:r>
              <a:rPr lang="bn-BD" sz="32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ক্ষেত্রফল =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দৈর্ঘ্য × প্রস্থ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                    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বর্গক্ষেত্রের  </a:t>
            </a:r>
            <a:r>
              <a:rPr lang="bn-BD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ক্ষেত্রফল =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দৈর্ঘ্য এর বর্গ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600200" y="3276600"/>
            <a:ext cx="1371600" cy="1219200"/>
            <a:chOff x="1600200" y="3276600"/>
            <a:chExt cx="1371600" cy="1219200"/>
          </a:xfrm>
        </p:grpSpPr>
        <p:sp>
          <p:nvSpPr>
            <p:cNvPr id="13" name="Rectangle 12"/>
            <p:cNvSpPr/>
            <p:nvPr/>
          </p:nvSpPr>
          <p:spPr>
            <a:xfrm>
              <a:off x="1600200" y="3276600"/>
              <a:ext cx="1371600" cy="1219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705840" y="3501479"/>
              <a:ext cx="116031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/>
                <a:t>P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709617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0" grpId="0" animBg="1"/>
      <p:bldP spid="14" grpId="0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762000" y="3733800"/>
            <a:ext cx="1600201" cy="937868"/>
            <a:chOff x="2438400" y="2895600"/>
            <a:chExt cx="1905000" cy="1219200"/>
          </a:xfrm>
        </p:grpSpPr>
        <p:sp>
          <p:nvSpPr>
            <p:cNvPr id="6" name="Rectangle 5"/>
            <p:cNvSpPr/>
            <p:nvPr/>
          </p:nvSpPr>
          <p:spPr>
            <a:xfrm>
              <a:off x="2438400" y="2895600"/>
              <a:ext cx="1905000" cy="1219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779566" y="3089839"/>
              <a:ext cx="116031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smtClean="0"/>
                <a:t>R</a:t>
              </a:r>
              <a:endParaRPr lang="en-US" b="1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90600" y="5029200"/>
            <a:ext cx="1371600" cy="1219200"/>
            <a:chOff x="3352800" y="2542310"/>
            <a:chExt cx="1371600" cy="1219200"/>
          </a:xfrm>
        </p:grpSpPr>
        <p:sp>
          <p:nvSpPr>
            <p:cNvPr id="9" name="Rectangle 8"/>
            <p:cNvSpPr/>
            <p:nvPr/>
          </p:nvSpPr>
          <p:spPr>
            <a:xfrm>
              <a:off x="3352800" y="2542310"/>
              <a:ext cx="1371600" cy="1219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458440" y="2743155"/>
              <a:ext cx="116031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/>
                <a:t>S</a:t>
              </a:r>
              <a:endParaRPr lang="en-US" b="1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08759" y="2479764"/>
            <a:ext cx="1553441" cy="896304"/>
            <a:chOff x="1418359" y="1770696"/>
            <a:chExt cx="1553441" cy="896304"/>
          </a:xfrm>
        </p:grpSpPr>
        <p:sp>
          <p:nvSpPr>
            <p:cNvPr id="4" name="Rectangle 3"/>
            <p:cNvSpPr/>
            <p:nvPr/>
          </p:nvSpPr>
          <p:spPr>
            <a:xfrm>
              <a:off x="1418359" y="1770696"/>
              <a:ext cx="1553441" cy="8963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614919" y="1787391"/>
              <a:ext cx="116031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/>
                <a:t>Q</a:t>
              </a:r>
              <a:endParaRPr lang="en-US" b="1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90600" y="990600"/>
            <a:ext cx="1371600" cy="1219200"/>
            <a:chOff x="1600200" y="3276600"/>
            <a:chExt cx="1371600" cy="1219200"/>
          </a:xfrm>
        </p:grpSpPr>
        <p:sp>
          <p:nvSpPr>
            <p:cNvPr id="11" name="Rectangle 10"/>
            <p:cNvSpPr/>
            <p:nvPr/>
          </p:nvSpPr>
          <p:spPr>
            <a:xfrm>
              <a:off x="1600200" y="3276600"/>
              <a:ext cx="1371600" cy="1219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05840" y="3501479"/>
              <a:ext cx="116031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/>
                <a:t>P</a:t>
              </a:r>
              <a:endParaRPr lang="en-US" b="1" dirty="0"/>
            </a:p>
          </p:txBody>
        </p:sp>
      </p:grpSp>
      <p:graphicFrame>
        <p:nvGraphicFramePr>
          <p:cNvPr id="1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4890707"/>
              </p:ext>
            </p:extLst>
          </p:nvPr>
        </p:nvGraphicFramePr>
        <p:xfrm>
          <a:off x="5675601" y="2479764"/>
          <a:ext cx="2706399" cy="873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0" name="Equation" r:id="rId3" imgW="622080" imgH="177480" progId="Equation.3">
                  <p:embed/>
                </p:oleObj>
              </mc:Choice>
              <mc:Fallback>
                <p:oleObj name="Equation" r:id="rId3" imgW="6220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5601" y="2479764"/>
                        <a:ext cx="2706399" cy="873036"/>
                      </a:xfrm>
                      <a:prstGeom prst="rect">
                        <a:avLst/>
                      </a:prstGeom>
                      <a:pattFill prst="openDmnd">
                        <a:fgClr>
                          <a:schemeClr val="accent3">
                            <a:lumMod val="60000"/>
                            <a:lumOff val="40000"/>
                          </a:schemeClr>
                        </a:fgClr>
                        <a:bgClr>
                          <a:schemeClr val="bg1"/>
                        </a:bgClr>
                      </a:pattFill>
                      <a:ln w="12700">
                        <a:solidFill>
                          <a:schemeClr val="tx1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4047184"/>
              </p:ext>
            </p:extLst>
          </p:nvPr>
        </p:nvGraphicFramePr>
        <p:xfrm>
          <a:off x="5656298" y="966557"/>
          <a:ext cx="2671763" cy="10908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1" name="Equation" r:id="rId5" imgW="609480" imgH="203040" progId="Equation.3">
                  <p:embed/>
                </p:oleObj>
              </mc:Choice>
              <mc:Fallback>
                <p:oleObj name="Equation" r:id="rId5" imgW="609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6298" y="966557"/>
                        <a:ext cx="2671763" cy="1090843"/>
                      </a:xfrm>
                      <a:prstGeom prst="rect">
                        <a:avLst/>
                      </a:prstGeom>
                      <a:pattFill prst="openDmnd">
                        <a:fgClr>
                          <a:schemeClr val="accent2"/>
                        </a:fgClr>
                        <a:bgClr>
                          <a:schemeClr val="bg1"/>
                        </a:bgClr>
                      </a:pattFill>
                      <a:ln w="12700">
                        <a:solidFill>
                          <a:schemeClr val="tx1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2450089" y="3782709"/>
            <a:ext cx="3190876" cy="769441"/>
          </a:xfrm>
          <a:prstGeom prst="rect">
            <a:avLst/>
          </a:prstGeom>
          <a:pattFill prst="lgGrid">
            <a:fgClr>
              <a:schemeClr val="accent6">
                <a:lumMod val="75000"/>
              </a:schemeClr>
            </a:fgClr>
            <a:bgClr>
              <a:schemeClr val="bg1"/>
            </a:bgClr>
          </a:patt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b="1" dirty="0">
                <a:latin typeface="NikoshBAN" pitchFamily="2" charset="0"/>
                <a:cs typeface="NikoshBAN" pitchFamily="2" charset="0"/>
              </a:rPr>
              <a:t>এর ক্ষেত্রফল 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400" b="1" dirty="0">
                <a:latin typeface="NikoshBAN" pitchFamily="2" charset="0"/>
                <a:cs typeface="NikoshBAN" pitchFamily="2" charset="0"/>
              </a:rPr>
              <a:t>=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50089" y="1139279"/>
            <a:ext cx="3190876" cy="769441"/>
          </a:xfrm>
          <a:prstGeom prst="rect">
            <a:avLst/>
          </a:prstGeom>
          <a:pattFill prst="lgGrid">
            <a:fgClr>
              <a:schemeClr val="accent2"/>
            </a:fgClr>
            <a:bgClr>
              <a:schemeClr val="bg1"/>
            </a:bgClr>
          </a:patt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b="1" dirty="0">
                <a:latin typeface="NikoshBAN" pitchFamily="2" charset="0"/>
                <a:cs typeface="NikoshBAN" pitchFamily="2" charset="0"/>
              </a:rPr>
              <a:t>এর ক্ষেত্রফল 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400" b="1" dirty="0">
                <a:latin typeface="NikoshBAN" pitchFamily="2" charset="0"/>
                <a:cs typeface="NikoshBAN" pitchFamily="2" charset="0"/>
              </a:rPr>
              <a:t>=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457016" y="2547540"/>
            <a:ext cx="3190876" cy="769441"/>
          </a:xfrm>
          <a:prstGeom prst="rect">
            <a:avLst/>
          </a:prstGeom>
          <a:pattFill prst="lgGrid">
            <a:fgClr>
              <a:schemeClr val="accent3">
                <a:lumMod val="60000"/>
                <a:lumOff val="40000"/>
              </a:schemeClr>
            </a:fgClr>
            <a:bgClr>
              <a:schemeClr val="bg1"/>
            </a:bgClr>
          </a:patt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b="1" dirty="0">
                <a:latin typeface="NikoshBAN" pitchFamily="2" charset="0"/>
                <a:cs typeface="NikoshBAN" pitchFamily="2" charset="0"/>
              </a:rPr>
              <a:t>এর ক্ষেত্রফল 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400" b="1" dirty="0">
                <a:latin typeface="NikoshBAN" pitchFamily="2" charset="0"/>
                <a:cs typeface="NikoshBAN" pitchFamily="2" charset="0"/>
              </a:rPr>
              <a:t>=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15453" y="5254079"/>
            <a:ext cx="3190876" cy="769441"/>
          </a:xfrm>
          <a:prstGeom prst="rect">
            <a:avLst/>
          </a:prstGeom>
          <a:pattFill prst="openDmnd">
            <a:fgClr>
              <a:srgbClr val="C00000"/>
            </a:fgClr>
            <a:bgClr>
              <a:schemeClr val="bg1"/>
            </a:bgClr>
          </a:patt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b="1" dirty="0">
                <a:latin typeface="NikoshBAN" pitchFamily="2" charset="0"/>
                <a:cs typeface="NikoshBAN" pitchFamily="2" charset="0"/>
              </a:rPr>
              <a:t>এর ক্ষেত্রফল 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400" b="1" dirty="0">
                <a:latin typeface="NikoshBAN" pitchFamily="2" charset="0"/>
                <a:cs typeface="NikoshBAN" pitchFamily="2" charset="0"/>
              </a:rPr>
              <a:t>=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1820436"/>
              </p:ext>
            </p:extLst>
          </p:nvPr>
        </p:nvGraphicFramePr>
        <p:xfrm>
          <a:off x="5714999" y="3744342"/>
          <a:ext cx="2895601" cy="8276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2" name="Equation" r:id="rId7" imgW="621760" imgH="177646" progId="Equation.3">
                  <p:embed/>
                </p:oleObj>
              </mc:Choice>
              <mc:Fallback>
                <p:oleObj name="Equation" r:id="rId7" imgW="621760" imgH="177646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999" y="3744342"/>
                        <a:ext cx="2895601" cy="827658"/>
                      </a:xfrm>
                      <a:prstGeom prst="rect">
                        <a:avLst/>
                      </a:prstGeom>
                      <a:pattFill prst="lgGrid">
                        <a:fgClr>
                          <a:srgbClr val="C00000"/>
                        </a:fgClr>
                        <a:bgClr>
                          <a:schemeClr val="bg1"/>
                        </a:bgClr>
                      </a:pattFill>
                      <a:ln w="12700">
                        <a:solidFill>
                          <a:schemeClr val="tx1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1818059"/>
              </p:ext>
            </p:extLst>
          </p:nvPr>
        </p:nvGraphicFramePr>
        <p:xfrm>
          <a:off x="5647892" y="5196433"/>
          <a:ext cx="2641550" cy="8995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3" name="Equation" r:id="rId9" imgW="596641" imgH="203112" progId="Equation.3">
                  <p:embed/>
                </p:oleObj>
              </mc:Choice>
              <mc:Fallback>
                <p:oleObj name="Equation" r:id="rId9" imgW="596641" imgH="203112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7892" y="5196433"/>
                        <a:ext cx="2641550" cy="899567"/>
                      </a:xfrm>
                      <a:prstGeom prst="rect">
                        <a:avLst/>
                      </a:prstGeom>
                      <a:pattFill prst="lgGrid">
                        <a:fgClr>
                          <a:srgbClr val="C00000"/>
                        </a:fgClr>
                        <a:bgClr>
                          <a:schemeClr val="bg1"/>
                        </a:bgClr>
                      </a:pattFill>
                      <a:ln w="12700">
                        <a:solidFill>
                          <a:schemeClr val="tx1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8670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3497759"/>
            <a:ext cx="7315200" cy="769441"/>
          </a:xfrm>
          <a:prstGeom prst="rect">
            <a:avLst/>
          </a:prstGeom>
          <a:pattFill prst="lgGrid">
            <a:fgClr>
              <a:srgbClr val="FF0000"/>
            </a:fgClr>
            <a:bgClr>
              <a:schemeClr val="bg1"/>
            </a:bgClr>
          </a:patt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এখন , 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ABCD</a:t>
            </a:r>
            <a:r>
              <a:rPr lang="bn-BD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আয়তক্ষেত্রের  ক্ষেত্রফল </a:t>
            </a:r>
            <a:endParaRPr lang="en-US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4216400"/>
            <a:ext cx="7315200" cy="646331"/>
          </a:xfrm>
          <a:prstGeom prst="rect">
            <a:avLst/>
          </a:prstGeom>
          <a:pattFill prst="lgGrid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(P+Q+R+S)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এর ক্ষেত্রফল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/>
              <a:t> </a:t>
            </a:r>
            <a:endParaRPr lang="en-US" b="1" dirty="0"/>
          </a:p>
        </p:txBody>
      </p:sp>
      <p:graphicFrame>
        <p:nvGraphicFramePr>
          <p:cNvPr id="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3704727"/>
              </p:ext>
            </p:extLst>
          </p:nvPr>
        </p:nvGraphicFramePr>
        <p:xfrm>
          <a:off x="838200" y="4862731"/>
          <a:ext cx="7315200" cy="822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4" name="Equation" r:id="rId3" imgW="1650960" imgH="228600" progId="Equation.3">
                  <p:embed/>
                </p:oleObj>
              </mc:Choice>
              <mc:Fallback>
                <p:oleObj name="Equation" r:id="rId3" imgW="16509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862731"/>
                        <a:ext cx="7315200" cy="822960"/>
                      </a:xfrm>
                      <a:prstGeom prst="rect">
                        <a:avLst/>
                      </a:prstGeom>
                      <a:pattFill prst="lgGrid">
                        <a:fgClr>
                          <a:schemeClr val="accent3">
                            <a:lumMod val="60000"/>
                            <a:lumOff val="40000"/>
                          </a:schemeClr>
                        </a:fgClr>
                        <a:bgClr>
                          <a:schemeClr val="bg1"/>
                        </a:bgClr>
                      </a:pattFill>
                      <a:ln w="3175">
                        <a:solidFill>
                          <a:schemeClr val="tx1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9574955"/>
              </p:ext>
            </p:extLst>
          </p:nvPr>
        </p:nvGraphicFramePr>
        <p:xfrm>
          <a:off x="2971800" y="5588000"/>
          <a:ext cx="5124138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5" name="Equation" r:id="rId5" imgW="952200" imgH="203040" progId="Equation.3">
                  <p:embed/>
                </p:oleObj>
              </mc:Choice>
              <mc:Fallback>
                <p:oleObj name="Equation" r:id="rId5" imgW="9522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5588000"/>
                        <a:ext cx="5124138" cy="812800"/>
                      </a:xfrm>
                      <a:prstGeom prst="rect">
                        <a:avLst/>
                      </a:prstGeom>
                      <a:pattFill prst="lgCheck">
                        <a:fgClr>
                          <a:srgbClr val="FF0000"/>
                        </a:fgClr>
                        <a:bgClr>
                          <a:schemeClr val="bg1"/>
                        </a:bgClr>
                      </a:pattFill>
                      <a:ln w="3175">
                        <a:solidFill>
                          <a:schemeClr val="tx1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2307774" y="488591"/>
            <a:ext cx="3249686" cy="254053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Connector 6"/>
          <p:cNvCxnSpPr>
            <a:stCxn id="6" idx="3"/>
            <a:endCxn id="6" idx="1"/>
          </p:cNvCxnSpPr>
          <p:nvPr/>
        </p:nvCxnSpPr>
        <p:spPr>
          <a:xfrm flipH="1">
            <a:off x="2307774" y="1758860"/>
            <a:ext cx="324968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216320" y="488591"/>
            <a:ext cx="0" cy="25405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617268" y="661809"/>
            <a:ext cx="1289558" cy="9238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617268" y="1932078"/>
            <a:ext cx="1289558" cy="9238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585596" y="373112"/>
            <a:ext cx="257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D</a:t>
            </a:r>
            <a:endParaRPr lang="en-US" sz="1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95115" y="373112"/>
            <a:ext cx="257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A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95115" y="2740431"/>
            <a:ext cx="337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B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97319" y="2748145"/>
            <a:ext cx="257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C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90887" y="-16905"/>
            <a:ext cx="342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1890426" y="1026068"/>
            <a:ext cx="342319" cy="48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069785" y="2971800"/>
            <a:ext cx="342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</a:t>
            </a: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5672348" y="878851"/>
            <a:ext cx="342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4696973" y="-41320"/>
            <a:ext cx="342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</a:t>
            </a:r>
            <a:endParaRPr 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5597319" y="2149120"/>
            <a:ext cx="342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</a:t>
            </a:r>
            <a:endParaRPr 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4868132" y="2981980"/>
            <a:ext cx="342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1895115" y="2067580"/>
            <a:ext cx="342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2848214" y="2079260"/>
            <a:ext cx="7854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R</a:t>
            </a:r>
            <a:endParaRPr lang="en-US" sz="1200" b="1" dirty="0"/>
          </a:p>
        </p:txBody>
      </p:sp>
      <p:sp>
        <p:nvSpPr>
          <p:cNvPr id="24" name="Rectangle 23"/>
          <p:cNvSpPr/>
          <p:nvPr/>
        </p:nvSpPr>
        <p:spPr>
          <a:xfrm>
            <a:off x="4422649" y="1958323"/>
            <a:ext cx="928482" cy="9238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494160" y="2110511"/>
            <a:ext cx="785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S</a:t>
            </a:r>
            <a:endParaRPr lang="en-US" sz="1400" b="1" dirty="0"/>
          </a:p>
        </p:txBody>
      </p:sp>
      <p:sp>
        <p:nvSpPr>
          <p:cNvPr id="26" name="Rectangle 25"/>
          <p:cNvSpPr/>
          <p:nvPr/>
        </p:nvSpPr>
        <p:spPr>
          <a:xfrm>
            <a:off x="4422649" y="661809"/>
            <a:ext cx="928482" cy="9238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4494160" y="832207"/>
            <a:ext cx="785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P</a:t>
            </a:r>
            <a:endParaRPr lang="en-US" sz="1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2838835" y="832207"/>
            <a:ext cx="785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Q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493249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57200" y="4368225"/>
            <a:ext cx="8305800" cy="584775"/>
          </a:xfrm>
          <a:prstGeom prst="rect">
            <a:avLst/>
          </a:prstGeom>
          <a:pattFill prst="lgCheck">
            <a:fgClr>
              <a:schemeClr val="accent4">
                <a:lumMod val="60000"/>
                <a:lumOff val="40000"/>
              </a:schemeClr>
            </a:fgClr>
            <a:bgClr>
              <a:schemeClr val="bg1"/>
            </a:bgClr>
          </a:patt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=১ম রাশির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বর্গ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+ ২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×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১ম রাশির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×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২য় রাশির+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২য়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রাশির বর্গ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" y="3635514"/>
            <a:ext cx="8305800" cy="707886"/>
          </a:xfrm>
          <a:prstGeom prst="rect">
            <a:avLst/>
          </a:prstGeom>
          <a:pattFill prst="openDmnd">
            <a:fgClr>
              <a:schemeClr val="accent3">
                <a:lumMod val="60000"/>
                <a:lumOff val="40000"/>
              </a:schemeClr>
            </a:fgClr>
            <a:bgClr>
              <a:schemeClr val="bg1"/>
            </a:bgClr>
          </a:patt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দুইটি রাশির যোগফলের বর্গ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7200" y="2322715"/>
            <a:ext cx="8305800" cy="769441"/>
          </a:xfrm>
          <a:prstGeom prst="rect">
            <a:avLst/>
          </a:prstGeom>
          <a:pattFill prst="dotGrid">
            <a:fgClr>
              <a:schemeClr val="accent1">
                <a:lumMod val="60000"/>
                <a:lumOff val="40000"/>
              </a:schemeClr>
            </a:fgClr>
            <a:bgClr>
              <a:schemeClr val="bg1"/>
            </a:bgClr>
          </a:pattFill>
          <a:ln w="127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571500" indent="-571500" algn="ctr">
              <a:buFont typeface="Wingdings" pitchFamily="2" charset="2"/>
              <a:buChar char="F"/>
            </a:pPr>
            <a:r>
              <a:rPr lang="bn-BD" sz="4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দুইটি রাশির যোগফলের </a:t>
            </a:r>
            <a:r>
              <a:rPr lang="bn-BD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বর্গ সূত্রটি লিখ। </a:t>
            </a:r>
            <a:endParaRPr lang="en-US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71800" y="805330"/>
            <a:ext cx="3746500" cy="1015663"/>
          </a:xfrm>
          <a:prstGeom prst="rect">
            <a:avLst/>
          </a:prstGeom>
          <a:pattFill prst="lgGrid">
            <a:fgClr>
              <a:schemeClr val="accent3">
                <a:lumMod val="40000"/>
                <a:lumOff val="60000"/>
              </a:schemeClr>
            </a:fgClr>
            <a:bgClr>
              <a:schemeClr val="bg1"/>
            </a:bgClr>
          </a:patt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bn-BD" sz="60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একক কাজ  </a:t>
            </a:r>
            <a:endParaRPr lang="en-US" sz="6000" b="1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105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676400"/>
            <a:ext cx="2514600" cy="2209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29000" y="2179260"/>
            <a:ext cx="2374368" cy="1200329"/>
          </a:xfrm>
          <a:prstGeom prst="rect">
            <a:avLst/>
          </a:prstGeom>
          <a:pattFill prst="openDmnd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বর্গক্ষেত্র</a:t>
            </a:r>
            <a:endParaRPr lang="en-US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4038600"/>
            <a:ext cx="8001000" cy="1323439"/>
          </a:xfrm>
          <a:prstGeom prst="rect">
            <a:avLst/>
          </a:prstGeom>
          <a:pattFill prst="openDmnd">
            <a:fgClr>
              <a:schemeClr val="bg1"/>
            </a:fgClr>
            <a:bgClr>
              <a:schemeClr val="accent2">
                <a:lumMod val="40000"/>
                <a:lumOff val="60000"/>
              </a:schemeClr>
            </a:bgClr>
          </a:patt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F"/>
            </a:pP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চিত্রের বর্গক্ষেত্রের এক বাহুর দৈর্ঘ্য ৪মিটার হলে ক্ষেত্রফল কত ?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101248" y="5562599"/>
            <a:ext cx="6975952" cy="646331"/>
            <a:chOff x="1101248" y="5562599"/>
            <a:chExt cx="6975952" cy="646331"/>
          </a:xfrm>
        </p:grpSpPr>
        <p:sp>
          <p:nvSpPr>
            <p:cNvPr id="6" name="Rectangle 5"/>
            <p:cNvSpPr/>
            <p:nvPr/>
          </p:nvSpPr>
          <p:spPr>
            <a:xfrm>
              <a:off x="1101248" y="5562599"/>
              <a:ext cx="3661251" cy="646331"/>
            </a:xfrm>
            <a:prstGeom prst="rect">
              <a:avLst/>
            </a:prstGeom>
            <a:pattFill prst="pct5">
              <a:fgClr>
                <a:schemeClr val="accent3">
                  <a:lumMod val="40000"/>
                  <a:lumOff val="60000"/>
                </a:schemeClr>
              </a:fgClr>
              <a:bgClr>
                <a:schemeClr val="accent1">
                  <a:lumMod val="20000"/>
                  <a:lumOff val="80000"/>
                </a:schemeClr>
              </a:bgClr>
            </a:pattFill>
            <a:ln w="1270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bn-BD" sz="3600" b="1" dirty="0" smtClean="0"/>
                <a:t>ক্ষেত্রফল, ৪</a:t>
              </a:r>
              <a:r>
                <a:rPr lang="en-US" sz="3600" b="1" dirty="0" smtClean="0"/>
                <a:t>×</a:t>
              </a:r>
              <a:r>
                <a:rPr lang="bn-BD" sz="3600" b="1" dirty="0" smtClean="0"/>
                <a:t>৪ =</a:t>
              </a:r>
              <a:endParaRPr lang="en-US" sz="36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739812" y="5562599"/>
              <a:ext cx="3337388" cy="646331"/>
            </a:xfrm>
            <a:prstGeom prst="rect">
              <a:avLst/>
            </a:prstGeom>
            <a:pattFill prst="dotGrid">
              <a:fgClr>
                <a:schemeClr val="accent2"/>
              </a:fgClr>
              <a:bgClr>
                <a:schemeClr val="accent5">
                  <a:lumMod val="40000"/>
                  <a:lumOff val="60000"/>
                </a:schemeClr>
              </a:bgClr>
            </a:pattFill>
            <a:ln w="1270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bn-BD" sz="3600" b="1" dirty="0" smtClean="0"/>
                <a:t>১৬ বর্গমিটার ।</a:t>
              </a:r>
              <a:endParaRPr lang="en-US" sz="3600" dirty="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667000" y="457200"/>
            <a:ext cx="4191000" cy="1107996"/>
          </a:xfrm>
          <a:prstGeom prst="rect">
            <a:avLst/>
          </a:prstGeom>
          <a:pattFill prst="dotGrid">
            <a:fgClr>
              <a:schemeClr val="bg1"/>
            </a:fgClr>
            <a:bgClr>
              <a:schemeClr val="accent4">
                <a:lumMod val="20000"/>
                <a:lumOff val="80000"/>
              </a:schemeClr>
            </a:bgClr>
          </a:patt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66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940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838200" y="5638800"/>
            <a:ext cx="7543800" cy="584775"/>
          </a:xfrm>
          <a:prstGeom prst="rect">
            <a:avLst/>
          </a:prstGeom>
          <a:pattFill prst="smGrid">
            <a:fgClr>
              <a:schemeClr val="accent5">
                <a:lumMod val="60000"/>
                <a:lumOff val="40000"/>
              </a:schemeClr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 algn="ctr"/>
            <a:r>
              <a:rPr lang="bn-BD" sz="2400" b="1" dirty="0" smtClean="0">
                <a:solidFill>
                  <a:srgbClr val="002060"/>
                </a:solidFill>
              </a:rPr>
              <a:t>উপরের ছকের আলোকে </a:t>
            </a:r>
            <a:r>
              <a:rPr lang="bn-BD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সূত্রটির জ্যামিতিক ব্যাখ্যা</a:t>
            </a:r>
            <a:r>
              <a:rPr lang="bn-BD" sz="2000" b="1" dirty="0" smtClean="0">
                <a:solidFill>
                  <a:srgbClr val="002060"/>
                </a:solidFill>
              </a:rPr>
              <a:t> </a:t>
            </a:r>
            <a:r>
              <a:rPr lang="bn-BD" sz="2400" b="1" dirty="0" smtClean="0">
                <a:solidFill>
                  <a:srgbClr val="002060"/>
                </a:solidFill>
              </a:rPr>
              <a:t>কর ।</a:t>
            </a:r>
            <a:endParaRPr lang="en-US" sz="2400" b="1" dirty="0">
              <a:solidFill>
                <a:srgbClr val="002060"/>
              </a:solidFill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1786432" y="1856807"/>
            <a:ext cx="4687995" cy="3653814"/>
            <a:chOff x="1364673" y="291266"/>
            <a:chExt cx="6092536" cy="4860530"/>
          </a:xfrm>
        </p:grpSpPr>
        <p:sp>
          <p:nvSpPr>
            <p:cNvPr id="16" name="Rectangle 15"/>
            <p:cNvSpPr/>
            <p:nvPr/>
          </p:nvSpPr>
          <p:spPr>
            <a:xfrm>
              <a:off x="1981200" y="990600"/>
              <a:ext cx="4800600" cy="3352800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17" name="Straight Connector 16"/>
            <p:cNvCxnSpPr>
              <a:stCxn id="16" idx="3"/>
              <a:endCxn id="16" idx="1"/>
            </p:cNvCxnSpPr>
            <p:nvPr/>
          </p:nvCxnSpPr>
          <p:spPr>
            <a:xfrm flipH="1">
              <a:off x="1981200" y="2667000"/>
              <a:ext cx="48006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4800600" y="990600"/>
              <a:ext cx="0" cy="3352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>
            <a:xfrm>
              <a:off x="2438400" y="1219200"/>
              <a:ext cx="1905000" cy="1219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438400" y="2895600"/>
              <a:ext cx="1905000" cy="1219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23364" y="83820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NikoshBAN" pitchFamily="2" charset="0"/>
                  <a:cs typeface="NikoshBAN" pitchFamily="2" charset="0"/>
                </a:rPr>
                <a:t>D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24000" y="83820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A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489364" y="396240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NikoshBAN" pitchFamily="2" charset="0"/>
                  <a:cs typeface="NikoshBAN" pitchFamily="2" charset="0"/>
                </a:rPr>
                <a:t>B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840682" y="397258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NikoshBAN" pitchFamily="2" charset="0"/>
                  <a:cs typeface="NikoshBAN" pitchFamily="2" charset="0"/>
                </a:rPr>
                <a:t>C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38054" y="323487"/>
              <a:ext cx="5056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/>
                <a:t>a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364673" y="1699920"/>
              <a:ext cx="5056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/>
                <a:t>a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106881" y="4505465"/>
              <a:ext cx="5056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/>
                <a:t>a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951518" y="1505634"/>
              <a:ext cx="5056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/>
                <a:t>a</a:t>
              </a:r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510645" y="291266"/>
              <a:ext cx="5056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/>
                <a:t>b</a:t>
              </a:r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840682" y="3182034"/>
              <a:ext cx="5056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/>
                <a:t>b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763490" y="4495800"/>
              <a:ext cx="5056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/>
                <a:t>b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371600" y="2869471"/>
              <a:ext cx="5056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/>
                <a:t>b</a:t>
              </a:r>
              <a:endParaRPr 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779566" y="3089839"/>
              <a:ext cx="116031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smtClean="0"/>
                <a:t>R</a:t>
              </a:r>
              <a:endParaRPr lang="en-US" b="1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105400" y="2930236"/>
              <a:ext cx="1371600" cy="1219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211040" y="3131081"/>
              <a:ext cx="116031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/>
                <a:t>S</a:t>
              </a:r>
              <a:endParaRPr lang="en-US" b="1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5105400" y="1219199"/>
              <a:ext cx="1371600" cy="1219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211040" y="1444078"/>
              <a:ext cx="116031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smtClean="0"/>
                <a:t>P</a:t>
              </a:r>
              <a:endParaRPr lang="en-US" b="1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765711" y="1444077"/>
              <a:ext cx="116031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/>
                <a:t>Q</a:t>
              </a:r>
              <a:endParaRPr lang="en-US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334759" y="415269"/>
            <a:ext cx="4191000" cy="1107996"/>
          </a:xfrm>
          <a:prstGeom prst="rect">
            <a:avLst/>
          </a:prstGeom>
          <a:pattFill prst="dotGrid">
            <a:fgClr>
              <a:schemeClr val="accent5">
                <a:lumMod val="60000"/>
                <a:lumOff val="40000"/>
              </a:schemeClr>
            </a:fgClr>
            <a:bgClr>
              <a:schemeClr val="accent1">
                <a:lumMod val="40000"/>
                <a:lumOff val="60000"/>
              </a:schemeClr>
            </a:bgClr>
          </a:pattFill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600" b="1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62000" y="3733800"/>
            <a:ext cx="1600201" cy="937868"/>
            <a:chOff x="2438400" y="2895600"/>
            <a:chExt cx="1905000" cy="1219200"/>
          </a:xfrm>
        </p:grpSpPr>
        <p:sp>
          <p:nvSpPr>
            <p:cNvPr id="7" name="Rectangle 6"/>
            <p:cNvSpPr/>
            <p:nvPr/>
          </p:nvSpPr>
          <p:spPr>
            <a:xfrm>
              <a:off x="2438400" y="2895600"/>
              <a:ext cx="1905000" cy="1219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779566" y="3089839"/>
              <a:ext cx="116031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smtClean="0"/>
                <a:t>R</a:t>
              </a:r>
              <a:endParaRPr lang="en-US" b="1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90600" y="5029200"/>
            <a:ext cx="1371600" cy="1219200"/>
            <a:chOff x="3352800" y="2542310"/>
            <a:chExt cx="1371600" cy="1219200"/>
          </a:xfrm>
        </p:grpSpPr>
        <p:sp>
          <p:nvSpPr>
            <p:cNvPr id="10" name="Rectangle 9"/>
            <p:cNvSpPr/>
            <p:nvPr/>
          </p:nvSpPr>
          <p:spPr>
            <a:xfrm>
              <a:off x="3352800" y="2542310"/>
              <a:ext cx="1371600" cy="1219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458440" y="2743155"/>
              <a:ext cx="116031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/>
                <a:t>S</a:t>
              </a:r>
              <a:endParaRPr lang="en-US" b="1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08759" y="2479764"/>
            <a:ext cx="1553441" cy="896304"/>
            <a:chOff x="1418359" y="1770696"/>
            <a:chExt cx="1553441" cy="896304"/>
          </a:xfrm>
        </p:grpSpPr>
        <p:sp>
          <p:nvSpPr>
            <p:cNvPr id="13" name="Rectangle 12"/>
            <p:cNvSpPr/>
            <p:nvPr/>
          </p:nvSpPr>
          <p:spPr>
            <a:xfrm>
              <a:off x="1418359" y="1770696"/>
              <a:ext cx="1553441" cy="8963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14919" y="1787391"/>
              <a:ext cx="116031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/>
                <a:t>Q</a:t>
              </a:r>
              <a:endParaRPr lang="en-US" b="1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90600" y="990600"/>
            <a:ext cx="1371600" cy="1219200"/>
            <a:chOff x="1600200" y="3276600"/>
            <a:chExt cx="1371600" cy="1219200"/>
          </a:xfrm>
        </p:grpSpPr>
        <p:sp>
          <p:nvSpPr>
            <p:cNvPr id="16" name="Rectangle 15"/>
            <p:cNvSpPr/>
            <p:nvPr/>
          </p:nvSpPr>
          <p:spPr>
            <a:xfrm>
              <a:off x="1600200" y="3276600"/>
              <a:ext cx="1371600" cy="1219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705840" y="3501479"/>
              <a:ext cx="116031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/>
                <a:t>P</a:t>
              </a:r>
              <a:endParaRPr lang="en-US" b="1" dirty="0"/>
            </a:p>
          </p:txBody>
        </p:sp>
      </p:grpSp>
      <p:graphicFrame>
        <p:nvGraphicFramePr>
          <p:cNvPr id="1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6369430"/>
              </p:ext>
            </p:extLst>
          </p:nvPr>
        </p:nvGraphicFramePr>
        <p:xfrm>
          <a:off x="5675601" y="2581790"/>
          <a:ext cx="2706399" cy="771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4" name="Equation" r:id="rId3" imgW="622080" imgH="177480" progId="Equation.3">
                  <p:embed/>
                </p:oleObj>
              </mc:Choice>
              <mc:Fallback>
                <p:oleObj name="Equation" r:id="rId3" imgW="6220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5601" y="2581790"/>
                        <a:ext cx="2706399" cy="771010"/>
                      </a:xfrm>
                      <a:prstGeom prst="rect">
                        <a:avLst/>
                      </a:prstGeom>
                      <a:pattFill prst="diagBrick">
                        <a:fgClr>
                          <a:schemeClr val="accent2">
                            <a:lumMod val="60000"/>
                            <a:lumOff val="40000"/>
                          </a:schemeClr>
                        </a:fgClr>
                        <a:bgClr>
                          <a:schemeClr val="bg1"/>
                        </a:bgClr>
                      </a:patt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434383"/>
              </p:ext>
            </p:extLst>
          </p:nvPr>
        </p:nvGraphicFramePr>
        <p:xfrm>
          <a:off x="5656298" y="1139279"/>
          <a:ext cx="2671763" cy="7726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5" name="Equation" r:id="rId5" imgW="609480" imgH="203040" progId="Equation.3">
                  <p:embed/>
                </p:oleObj>
              </mc:Choice>
              <mc:Fallback>
                <p:oleObj name="Equation" r:id="rId5" imgW="609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6298" y="1139279"/>
                        <a:ext cx="2671763" cy="772647"/>
                      </a:xfrm>
                      <a:prstGeom prst="rect">
                        <a:avLst/>
                      </a:prstGeom>
                      <a:pattFill prst="smGrid">
                        <a:fgClr>
                          <a:schemeClr val="accent2">
                            <a:lumMod val="60000"/>
                            <a:lumOff val="40000"/>
                          </a:schemeClr>
                        </a:fgClr>
                        <a:bgClr>
                          <a:schemeClr val="bg1"/>
                        </a:bgClr>
                      </a:patt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450089" y="3782709"/>
            <a:ext cx="3190876" cy="769441"/>
          </a:xfrm>
          <a:prstGeom prst="rect">
            <a:avLst/>
          </a:prstGeom>
          <a:pattFill prst="openDmnd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r>
              <a:rPr lang="bn-BD" sz="4400" b="1" dirty="0">
                <a:latin typeface="NikoshBAN" pitchFamily="2" charset="0"/>
                <a:cs typeface="NikoshBAN" pitchFamily="2" charset="0"/>
              </a:rPr>
              <a:t>এর ক্ষেত্রফল 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400" b="1" dirty="0">
                <a:latin typeface="NikoshBAN" pitchFamily="2" charset="0"/>
                <a:cs typeface="NikoshBAN" pitchFamily="2" charset="0"/>
              </a:rPr>
              <a:t>=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50089" y="1139279"/>
            <a:ext cx="3190876" cy="769441"/>
          </a:xfrm>
          <a:prstGeom prst="rect">
            <a:avLst/>
          </a:prstGeom>
          <a:pattFill prst="dotGrid">
            <a:fgClr>
              <a:schemeClr val="accent2">
                <a:lumMod val="60000"/>
                <a:lumOff val="40000"/>
              </a:schemeClr>
            </a:fgClr>
            <a:bgClr>
              <a:schemeClr val="accent6">
                <a:lumMod val="60000"/>
                <a:lumOff val="40000"/>
              </a:schemeClr>
            </a:bgClr>
          </a:pattFill>
        </p:spPr>
        <p:txBody>
          <a:bodyPr wrap="square" rtlCol="0">
            <a:spAutoFit/>
          </a:bodyPr>
          <a:lstStyle/>
          <a:p>
            <a:r>
              <a:rPr lang="bn-BD" sz="4400" b="1" dirty="0">
                <a:latin typeface="NikoshBAN" pitchFamily="2" charset="0"/>
                <a:cs typeface="NikoshBAN" pitchFamily="2" charset="0"/>
              </a:rPr>
              <a:t>এর ক্ষেত্রফল 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400" b="1" dirty="0">
                <a:latin typeface="NikoshBAN" pitchFamily="2" charset="0"/>
                <a:cs typeface="NikoshBAN" pitchFamily="2" charset="0"/>
              </a:rPr>
              <a:t>=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457016" y="2547540"/>
            <a:ext cx="3190876" cy="769441"/>
          </a:xfrm>
          <a:prstGeom prst="rect">
            <a:avLst/>
          </a:prstGeom>
          <a:pattFill prst="openDmnd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r>
              <a:rPr lang="bn-BD" sz="4400" b="1" dirty="0">
                <a:latin typeface="NikoshBAN" pitchFamily="2" charset="0"/>
                <a:cs typeface="NikoshBAN" pitchFamily="2" charset="0"/>
              </a:rPr>
              <a:t>এর ক্ষেত্রফল 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400" b="1" dirty="0">
                <a:latin typeface="NikoshBAN" pitchFamily="2" charset="0"/>
                <a:cs typeface="NikoshBAN" pitchFamily="2" charset="0"/>
              </a:rPr>
              <a:t>=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15453" y="5254079"/>
            <a:ext cx="3190876" cy="769441"/>
          </a:xfrm>
          <a:prstGeom prst="rect">
            <a:avLst/>
          </a:prstGeom>
          <a:pattFill prst="lgGrid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r>
              <a:rPr lang="bn-BD" sz="4400" b="1" dirty="0">
                <a:latin typeface="NikoshBAN" pitchFamily="2" charset="0"/>
                <a:cs typeface="NikoshBAN" pitchFamily="2" charset="0"/>
              </a:rPr>
              <a:t>এর ক্ষেত্রফল 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400" b="1" dirty="0">
                <a:latin typeface="NikoshBAN" pitchFamily="2" charset="0"/>
                <a:cs typeface="NikoshBAN" pitchFamily="2" charset="0"/>
              </a:rPr>
              <a:t>=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1227961"/>
              </p:ext>
            </p:extLst>
          </p:nvPr>
        </p:nvGraphicFramePr>
        <p:xfrm>
          <a:off x="5486399" y="3744342"/>
          <a:ext cx="2895601" cy="8276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6" name="Equation" r:id="rId7" imgW="621760" imgH="177646" progId="Equation.3">
                  <p:embed/>
                </p:oleObj>
              </mc:Choice>
              <mc:Fallback>
                <p:oleObj name="Equation" r:id="rId7" imgW="621760" imgH="1776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399" y="3744342"/>
                        <a:ext cx="2895601" cy="827658"/>
                      </a:xfrm>
                      <a:prstGeom prst="rect">
                        <a:avLst/>
                      </a:prstGeom>
                      <a:pattFill prst="dotGrid">
                        <a:fgClr>
                          <a:schemeClr val="accent2">
                            <a:lumMod val="60000"/>
                            <a:lumOff val="40000"/>
                          </a:schemeClr>
                        </a:fgClr>
                        <a:bgClr>
                          <a:schemeClr val="bg1"/>
                        </a:bgClr>
                      </a:patt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5275437"/>
              </p:ext>
            </p:extLst>
          </p:nvPr>
        </p:nvGraphicFramePr>
        <p:xfrm>
          <a:off x="5647892" y="5164981"/>
          <a:ext cx="2641550" cy="8995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7" name="Equation" r:id="rId9" imgW="596641" imgH="203112" progId="Equation.3">
                  <p:embed/>
                </p:oleObj>
              </mc:Choice>
              <mc:Fallback>
                <p:oleObj name="Equation" r:id="rId9" imgW="596641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7892" y="5164981"/>
                        <a:ext cx="2641550" cy="899567"/>
                      </a:xfrm>
                      <a:prstGeom prst="rect">
                        <a:avLst/>
                      </a:prstGeom>
                      <a:pattFill prst="horzBrick">
                        <a:fgClr>
                          <a:schemeClr val="accent2">
                            <a:lumMod val="60000"/>
                            <a:lumOff val="40000"/>
                          </a:schemeClr>
                        </a:fgClr>
                        <a:bgClr>
                          <a:schemeClr val="bg1"/>
                        </a:bgClr>
                      </a:patt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657600"/>
            <a:ext cx="8077200" cy="769441"/>
          </a:xfrm>
          <a:prstGeom prst="rect">
            <a:avLst/>
          </a:prstGeom>
          <a:pattFill prst="openDmnd">
            <a:fgClr>
              <a:srgbClr val="0070C0"/>
            </a:fgClr>
            <a:bgClr>
              <a:schemeClr val="bg1"/>
            </a:bgClr>
          </a:patt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এখন , 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ABCD</a:t>
            </a:r>
            <a:r>
              <a:rPr lang="bn-BD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আয়তক্ষেত্রের  ক্ষেত্রফল </a:t>
            </a:r>
            <a:endParaRPr lang="en-US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4376241"/>
            <a:ext cx="8077200" cy="646331"/>
          </a:xfrm>
          <a:prstGeom prst="rect">
            <a:avLst/>
          </a:prstGeom>
          <a:pattFill prst="openDmnd">
            <a:fgClr>
              <a:srgbClr val="0070C0"/>
            </a:fgClr>
            <a:bgClr>
              <a:schemeClr val="bg1"/>
            </a:bgClr>
          </a:patt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(P+Q+R+S)</a:t>
            </a:r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এর ক্ষেত্রফল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=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/>
              <a:t> </a:t>
            </a:r>
            <a:endParaRPr lang="en-US" b="1" dirty="0"/>
          </a:p>
        </p:txBody>
      </p:sp>
      <p:graphicFrame>
        <p:nvGraphicFramePr>
          <p:cNvPr id="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2415695"/>
              </p:ext>
            </p:extLst>
          </p:nvPr>
        </p:nvGraphicFramePr>
        <p:xfrm>
          <a:off x="2514600" y="4953000"/>
          <a:ext cx="5943600" cy="822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89" name="Equation" r:id="rId3" imgW="1650960" imgH="228600" progId="Equation.3">
                  <p:embed/>
                </p:oleObj>
              </mc:Choice>
              <mc:Fallback>
                <p:oleObj name="Equation" r:id="rId3" imgW="16509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953000"/>
                        <a:ext cx="5943600" cy="822960"/>
                      </a:xfrm>
                      <a:prstGeom prst="rect">
                        <a:avLst/>
                      </a:prstGeom>
                      <a:pattFill prst="dotGrid">
                        <a:fgClr>
                          <a:srgbClr val="0070C0"/>
                        </a:fgClr>
                        <a:bgClr>
                          <a:schemeClr val="bg1"/>
                        </a:bgClr>
                      </a:pattFill>
                      <a:ln w="6350">
                        <a:solidFill>
                          <a:schemeClr val="tx1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5322657"/>
              </p:ext>
            </p:extLst>
          </p:nvPr>
        </p:nvGraphicFramePr>
        <p:xfrm>
          <a:off x="4343400" y="5747841"/>
          <a:ext cx="41148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90" name="Equation" r:id="rId5" imgW="952200" imgH="203040" progId="Equation.3">
                  <p:embed/>
                </p:oleObj>
              </mc:Choice>
              <mc:Fallback>
                <p:oleObj name="Equation" r:id="rId5" imgW="9522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5747841"/>
                        <a:ext cx="4114800" cy="812800"/>
                      </a:xfrm>
                      <a:prstGeom prst="rect">
                        <a:avLst/>
                      </a:prstGeom>
                      <a:pattFill prst="dotGrid">
                        <a:fgClr>
                          <a:srgbClr val="0070C0"/>
                        </a:fgClr>
                        <a:bgClr>
                          <a:schemeClr val="bg1"/>
                        </a:bgClr>
                      </a:pattFill>
                      <a:ln w="3175">
                        <a:solidFill>
                          <a:schemeClr val="tx1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" name="Group 29"/>
          <p:cNvGrpSpPr/>
          <p:nvPr/>
        </p:nvGrpSpPr>
        <p:grpSpPr>
          <a:xfrm>
            <a:off x="1786432" y="79986"/>
            <a:ext cx="4687995" cy="3404424"/>
            <a:chOff x="1364673" y="291266"/>
            <a:chExt cx="6092536" cy="4528772"/>
          </a:xfrm>
        </p:grpSpPr>
        <p:sp>
          <p:nvSpPr>
            <p:cNvPr id="31" name="Rectangle 30"/>
            <p:cNvSpPr/>
            <p:nvPr/>
          </p:nvSpPr>
          <p:spPr>
            <a:xfrm>
              <a:off x="1981200" y="990600"/>
              <a:ext cx="4800600" cy="3352800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32" name="Straight Connector 31"/>
            <p:cNvCxnSpPr>
              <a:stCxn id="31" idx="3"/>
              <a:endCxn id="31" idx="1"/>
            </p:cNvCxnSpPr>
            <p:nvPr/>
          </p:nvCxnSpPr>
          <p:spPr>
            <a:xfrm flipH="1">
              <a:off x="1981200" y="2667000"/>
              <a:ext cx="48006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4800600" y="990600"/>
              <a:ext cx="0" cy="3352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>
            <a:xfrm>
              <a:off x="2438400" y="1219200"/>
              <a:ext cx="1905000" cy="1219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438400" y="2895600"/>
              <a:ext cx="1905000" cy="1219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823364" y="83820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NikoshBAN" pitchFamily="2" charset="0"/>
                  <a:cs typeface="NikoshBAN" pitchFamily="2" charset="0"/>
                </a:rPr>
                <a:t>D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524000" y="83820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A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489364" y="396240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NikoshBAN" pitchFamily="2" charset="0"/>
                  <a:cs typeface="NikoshBAN" pitchFamily="2" charset="0"/>
                </a:rPr>
                <a:t>B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840682" y="397258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NikoshBAN" pitchFamily="2" charset="0"/>
                  <a:cs typeface="NikoshBAN" pitchFamily="2" charset="0"/>
                </a:rPr>
                <a:t>C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38054" y="323487"/>
              <a:ext cx="5056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/>
                <a:t>a</a:t>
              </a:r>
              <a:endParaRPr 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364673" y="1699920"/>
              <a:ext cx="5056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/>
                <a:t>a</a:t>
              </a:r>
              <a:endParaRPr 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106882" y="4173708"/>
              <a:ext cx="505691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/>
                <a:t>a</a:t>
              </a:r>
              <a:endParaRPr 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951518" y="1505634"/>
              <a:ext cx="5056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/>
                <a:t>a</a:t>
              </a:r>
              <a:endParaRPr 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510645" y="291266"/>
              <a:ext cx="5056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/>
                <a:t>b</a:t>
              </a:r>
              <a:endParaRPr 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840682" y="3182034"/>
              <a:ext cx="5056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/>
                <a:t>b</a:t>
              </a:r>
              <a:endParaRPr lang="en-US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763490" y="4164045"/>
              <a:ext cx="5056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/>
                <a:t>b</a:t>
              </a:r>
              <a:endParaRPr 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371600" y="2869471"/>
              <a:ext cx="5056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/>
                <a:t>b</a:t>
              </a:r>
              <a:endParaRPr lang="en-US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779566" y="3089840"/>
              <a:ext cx="1160319" cy="7779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/>
                <a:t>R</a:t>
              </a:r>
              <a:endParaRPr lang="en-US" sz="1200" b="1" dirty="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105400" y="2930236"/>
              <a:ext cx="1371600" cy="1219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211040" y="3131082"/>
              <a:ext cx="1160319" cy="7779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/>
                <a:t>S</a:t>
              </a:r>
              <a:endParaRPr lang="en-US" sz="1200" b="1" dirty="0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5105400" y="1219199"/>
              <a:ext cx="1371600" cy="1219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211040" y="1444078"/>
              <a:ext cx="1160319" cy="859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smtClean="0"/>
                <a:t>P</a:t>
              </a:r>
              <a:endParaRPr lang="en-US" sz="1400" b="1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765711" y="1444077"/>
              <a:ext cx="1160319" cy="859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/>
                <a:t>Q</a:t>
              </a:r>
              <a:endParaRPr lang="en-US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20606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581561"/>
            <a:ext cx="8153400" cy="1323439"/>
          </a:xfrm>
          <a:prstGeom prst="rect">
            <a:avLst/>
          </a:prstGeom>
          <a:pattFill prst="dotGrid">
            <a:fgClr>
              <a:schemeClr val="accent1"/>
            </a:fgClr>
            <a:bgClr>
              <a:schemeClr val="bg1"/>
            </a:bgClr>
          </a:pattFill>
          <a:ln w="3175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8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75271" y="2128460"/>
            <a:ext cx="4211529" cy="707886"/>
          </a:xfrm>
          <a:prstGeom prst="rect">
            <a:avLst/>
          </a:prstGeom>
          <a:pattFill prst="lgGrid">
            <a:fgClr>
              <a:schemeClr val="accent2">
                <a:lumMod val="60000"/>
                <a:lumOff val="40000"/>
              </a:schemeClr>
            </a:fgClr>
            <a:bgClr>
              <a:schemeClr val="accent6">
                <a:lumMod val="60000"/>
                <a:lumOff val="40000"/>
              </a:schemeClr>
            </a:bgClr>
          </a:patt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একই রাশি দ্বয়ের গুণফল</a:t>
            </a:r>
            <a:endParaRPr lang="en-US" sz="8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2128460"/>
            <a:ext cx="3581400" cy="707886"/>
          </a:xfrm>
          <a:prstGeom prst="rect">
            <a:avLst/>
          </a:prstGeom>
          <a:pattFill prst="lgGrid">
            <a:fgClr>
              <a:schemeClr val="accent2">
                <a:lumMod val="60000"/>
                <a:lumOff val="40000"/>
              </a:schemeClr>
            </a:fgClr>
            <a:bgClr>
              <a:schemeClr val="accent3">
                <a:lumMod val="20000"/>
                <a:lumOff val="80000"/>
              </a:schemeClr>
            </a:bgClr>
          </a:patt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857250" indent="-857250">
              <a:buFont typeface="Wingdings" pitchFamily="2" charset="2"/>
              <a:buChar char=""/>
            </a:pP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রাশির বর্গ কি ?</a:t>
            </a:r>
            <a:endParaRPr lang="en-US" sz="8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3316069"/>
            <a:ext cx="8153400" cy="646331"/>
          </a:xfrm>
          <a:prstGeom prst="rect">
            <a:avLst/>
          </a:prstGeom>
          <a:pattFill prst="sphere">
            <a:fgClr>
              <a:srgbClr val="FFFF00"/>
            </a:fgClr>
            <a:bgClr>
              <a:srgbClr val="92D050"/>
            </a:bgClr>
          </a:patt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857250" indent="-857250">
              <a:buFont typeface="Wingdings" pitchFamily="2" charset="2"/>
              <a:buChar char=""/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দুটি রাশি 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a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ও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b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এর যোগফলের বর্গের সূত্র বল ।</a:t>
            </a:r>
            <a:endParaRPr lang="en-US" sz="7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399" y="4248834"/>
            <a:ext cx="8153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2182736"/>
              </p:ext>
            </p:extLst>
          </p:nvPr>
        </p:nvGraphicFramePr>
        <p:xfrm>
          <a:off x="1905000" y="4248834"/>
          <a:ext cx="5943600" cy="6463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3" name="Equation" r:id="rId3" imgW="1651000" imgH="228600" progId="Equation.3">
                  <p:embed/>
                </p:oleObj>
              </mc:Choice>
              <mc:Fallback>
                <p:oleObj name="Equation" r:id="rId3" imgW="1651000" imgH="2286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4248834"/>
                        <a:ext cx="5943600" cy="646331"/>
                      </a:xfrm>
                      <a:prstGeom prst="rect">
                        <a:avLst/>
                      </a:prstGeom>
                      <a:pattFill prst="lgCheck">
                        <a:fgClr>
                          <a:schemeClr val="accent6">
                            <a:lumMod val="60000"/>
                            <a:lumOff val="40000"/>
                          </a:schemeClr>
                        </a:fgClr>
                        <a:bgClr>
                          <a:schemeClr val="accent5">
                            <a:lumMod val="60000"/>
                            <a:lumOff val="40000"/>
                          </a:schemeClr>
                        </a:bgClr>
                      </a:pattFill>
                      <a:ln w="3175">
                        <a:solidFill>
                          <a:schemeClr val="tx1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 descr="0022.gif"/>
          <p:cNvPicPr>
            <a:picLocks noChangeAspect="1"/>
          </p:cNvPicPr>
          <p:nvPr/>
        </p:nvPicPr>
        <p:blipFill>
          <a:blip r:embed="rId5">
            <a:lum bright="-10000" contrast="40000"/>
          </a:blip>
          <a:stretch>
            <a:fillRect/>
          </a:stretch>
        </p:blipFill>
        <p:spPr>
          <a:xfrm>
            <a:off x="381000" y="5791200"/>
            <a:ext cx="952500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553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Program Files\Microsoft Office\MEDIA\CAGCAT10\j0195384.wmf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81000" y="50861"/>
            <a:ext cx="8381999" cy="66820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381000" y="304800"/>
            <a:ext cx="8153400" cy="1862048"/>
          </a:xfrm>
          <a:prstGeom prst="rect">
            <a:avLst/>
          </a:prstGeom>
          <a:pattFill prst="shingle">
            <a:fgClr>
              <a:schemeClr val="accent5">
                <a:lumMod val="60000"/>
                <a:lumOff val="40000"/>
              </a:schemeClr>
            </a:fgClr>
            <a:bgClr>
              <a:schemeClr val="bg1"/>
            </a:bgClr>
          </a:patt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115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115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4165937"/>
            <a:ext cx="8381998" cy="1015663"/>
          </a:xfrm>
          <a:prstGeom prst="rect">
            <a:avLst/>
          </a:prstGeom>
          <a:pattFill prst="lgGrid">
            <a:fgClr>
              <a:schemeClr val="accent2">
                <a:lumMod val="60000"/>
                <a:lumOff val="40000"/>
              </a:schemeClr>
            </a:fgClr>
            <a:bgClr>
              <a:schemeClr val="accent6">
                <a:lumMod val="60000"/>
                <a:lumOff val="40000"/>
              </a:schemeClr>
            </a:bgClr>
          </a:patt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F"/>
            </a:pPr>
            <a:r>
              <a:rPr lang="bn-BD" sz="4800" dirty="0" smtClean="0"/>
              <a:t> </a:t>
            </a:r>
            <a:r>
              <a:rPr lang="en-US" sz="6000" b="1" dirty="0" smtClean="0"/>
              <a:t>2a + 3b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80999" y="5334000"/>
            <a:ext cx="8381999" cy="1015663"/>
          </a:xfrm>
          <a:prstGeom prst="rect">
            <a:avLst/>
          </a:prstGeom>
          <a:pattFill prst="lgGrid">
            <a:fgClr>
              <a:schemeClr val="bg1">
                <a:lumMod val="95000"/>
              </a:schemeClr>
            </a:fgClr>
            <a:bgClr>
              <a:schemeClr val="accent6">
                <a:lumMod val="75000"/>
              </a:schemeClr>
            </a:bgClr>
          </a:pattFill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F"/>
            </a:pPr>
            <a:r>
              <a:rPr lang="bn-BD" sz="4800" dirty="0" smtClean="0"/>
              <a:t> </a:t>
            </a:r>
            <a:r>
              <a:rPr lang="en-US" sz="6000" b="1" dirty="0" smtClean="0">
                <a:solidFill>
                  <a:schemeClr val="bg1"/>
                </a:solidFill>
              </a:rPr>
              <a:t>3x + y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0999" y="2286000"/>
            <a:ext cx="8381999" cy="1754326"/>
          </a:xfrm>
          <a:prstGeom prst="rect">
            <a:avLst/>
          </a:prstGeom>
          <a:pattFill prst="lgGrid">
            <a:fgClr>
              <a:schemeClr val="accent2">
                <a:lumMod val="40000"/>
                <a:lumOff val="60000"/>
              </a:schemeClr>
            </a:fgClr>
            <a:bgClr>
              <a:schemeClr val="bg1"/>
            </a:bgClr>
          </a:pattFill>
          <a:ln w="3175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সূত্রের সাহায্যে নিচের রাশিগুলির</a:t>
            </a:r>
          </a:p>
          <a:p>
            <a:pPr algn="ctr"/>
            <a:r>
              <a:rPr lang="bn-BD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বর্গ নির্ণয় কর ।  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lue hill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" y="152400"/>
            <a:ext cx="8636000" cy="6477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95400" y="304800"/>
            <a:ext cx="685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সকলের সুস্থতা কামনায়</a:t>
            </a:r>
            <a:endParaRPr lang="en-US" sz="72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3600" y="5077361"/>
            <a:ext cx="4724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খোদা হাফেজ</a:t>
            </a:r>
            <a:endParaRPr lang="en-US" sz="8000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776102"/>
            <a:ext cx="3505200" cy="3253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1007</TotalTime>
  <Words>434</Words>
  <Application>Microsoft Office PowerPoint</Application>
  <PresentationFormat>On-screen Show (4:3)</PresentationFormat>
  <Paragraphs>169</Paragraphs>
  <Slides>22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1_Office Theme</vt:lpstr>
      <vt:lpstr>Aspect</vt:lpstr>
      <vt:lpstr>2_Office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Hazrat</cp:lastModifiedBy>
  <cp:revision>318</cp:revision>
  <dcterms:created xsi:type="dcterms:W3CDTF">2006-08-16T00:00:00Z</dcterms:created>
  <dcterms:modified xsi:type="dcterms:W3CDTF">2013-08-30T15:47:13Z</dcterms:modified>
</cp:coreProperties>
</file>